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4" r:id="rId1"/>
  </p:sldMasterIdLst>
  <p:sldIdLst>
    <p:sldId id="256" r:id="rId2"/>
    <p:sldId id="257" r:id="rId3"/>
    <p:sldId id="258" r:id="rId4"/>
    <p:sldId id="259" r:id="rId5"/>
    <p:sldId id="266" r:id="rId6"/>
    <p:sldId id="267" r:id="rId7"/>
    <p:sldId id="268" r:id="rId8"/>
    <p:sldId id="260" r:id="rId9"/>
    <p:sldId id="261" r:id="rId10"/>
    <p:sldId id="271" r:id="rId11"/>
    <p:sldId id="262" r:id="rId12"/>
    <p:sldId id="269" r:id="rId13"/>
    <p:sldId id="263" r:id="rId14"/>
    <p:sldId id="264" r:id="rId15"/>
    <p:sldId id="265" r:id="rId16"/>
    <p:sldId id="270"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7" d="100"/>
          <a:sy n="97" d="100"/>
        </p:scale>
        <p:origin x="1926"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Заглавен слайд">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bg-BG"/>
              <a:t>Редакт. стил загл. образец</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bg-BG"/>
              <a:t>Щракнете, за да редактирате стила на подзаглавието в образеца</a:t>
            </a:r>
            <a:endParaRPr lang="en-US" dirty="0"/>
          </a:p>
        </p:txBody>
      </p:sp>
      <p:sp>
        <p:nvSpPr>
          <p:cNvPr id="4" name="Date Placeholder 3"/>
          <p:cNvSpPr>
            <a:spLocks noGrp="1"/>
          </p:cNvSpPr>
          <p:nvPr>
            <p:ph type="dt" sz="half" idx="10"/>
          </p:nvPr>
        </p:nvSpPr>
        <p:spPr/>
        <p:txBody>
          <a:bodyPr/>
          <a:lstStyle/>
          <a:p>
            <a:fld id="{5BCAD085-E8A6-8845-BD4E-CB4CCA059FC4}" type="datetimeFigureOut">
              <a:rPr lang="en-US" smtClean="0"/>
              <a:t>5/23/2025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4332948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лавие и надпис">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bg-BG"/>
              <a:t>Редакт. стил загл. образец</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bg-BG"/>
              <a:t>Редактиране на стиловете на текста в образеца</a:t>
            </a:r>
          </a:p>
        </p:txBody>
      </p:sp>
      <p:sp>
        <p:nvSpPr>
          <p:cNvPr id="4" name="Date Placeholder 3"/>
          <p:cNvSpPr>
            <a:spLocks noGrp="1"/>
          </p:cNvSpPr>
          <p:nvPr>
            <p:ph type="dt" sz="half" idx="10"/>
          </p:nvPr>
        </p:nvSpPr>
        <p:spPr/>
        <p:txBody>
          <a:bodyPr/>
          <a:lstStyle/>
          <a:p>
            <a:fld id="{5BCAD085-E8A6-8845-BD4E-CB4CCA059FC4}" type="datetimeFigureOut">
              <a:rPr lang="en-US" smtClean="0"/>
              <a:t>5/23/2025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5827480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 с надпис">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bg-BG"/>
              <a:t>Редакт. стил загл. образец</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bg-BG"/>
              <a:t>Редактиране на стиловете на текста в образеца</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bg-BG"/>
              <a:t>Редактиране на стиловете на текста в образеца</a:t>
            </a:r>
          </a:p>
        </p:txBody>
      </p:sp>
      <p:sp>
        <p:nvSpPr>
          <p:cNvPr id="4" name="Date Placeholder 3"/>
          <p:cNvSpPr>
            <a:spLocks noGrp="1"/>
          </p:cNvSpPr>
          <p:nvPr>
            <p:ph type="dt" sz="half" idx="10"/>
          </p:nvPr>
        </p:nvSpPr>
        <p:spPr/>
        <p:txBody>
          <a:bodyPr/>
          <a:lstStyle/>
          <a:p>
            <a:fld id="{5BCAD085-E8A6-8845-BD4E-CB4CCA059FC4}" type="datetimeFigureOut">
              <a:rPr lang="en-US" smtClean="0"/>
              <a:t>5/23/2025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6839675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ичка с име">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bg-BG"/>
              <a:t>Редакт. стил загл. образец</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bg-BG"/>
              <a:t>Редактиране на стиловете на текста в образеца</a:t>
            </a:r>
          </a:p>
        </p:txBody>
      </p:sp>
      <p:sp>
        <p:nvSpPr>
          <p:cNvPr id="4" name="Date Placeholder 3"/>
          <p:cNvSpPr>
            <a:spLocks noGrp="1"/>
          </p:cNvSpPr>
          <p:nvPr>
            <p:ph type="dt" sz="half" idx="10"/>
          </p:nvPr>
        </p:nvSpPr>
        <p:spPr/>
        <p:txBody>
          <a:bodyPr/>
          <a:lstStyle/>
          <a:p>
            <a:fld id="{5BCAD085-E8A6-8845-BD4E-CB4CCA059FC4}" type="datetimeFigureOut">
              <a:rPr lang="en-US" smtClean="0"/>
              <a:t>5/23/2025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2274829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ичка с име на цитат">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bg-BG"/>
              <a:t>Редакт. стил загл. образец</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bg-BG"/>
              <a:t>Редактиране на стиловете на текста в образеца</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bg-BG"/>
              <a:t>Редактиране на стиловете на текста в образеца</a:t>
            </a:r>
          </a:p>
        </p:txBody>
      </p:sp>
      <p:sp>
        <p:nvSpPr>
          <p:cNvPr id="4" name="Date Placeholder 3"/>
          <p:cNvSpPr>
            <a:spLocks noGrp="1"/>
          </p:cNvSpPr>
          <p:nvPr>
            <p:ph type="dt" sz="half" idx="10"/>
          </p:nvPr>
        </p:nvSpPr>
        <p:spPr/>
        <p:txBody>
          <a:bodyPr/>
          <a:lstStyle/>
          <a:p>
            <a:fld id="{5BCAD085-E8A6-8845-BD4E-CB4CCA059FC4}" type="datetimeFigureOut">
              <a:rPr lang="en-US" smtClean="0"/>
              <a:t>5/23/2025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3592620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или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bg-BG"/>
              <a:t>Редакт. стил загл. образец</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bg-BG"/>
              <a:t>Редактиране на стиловете на текста в образеца</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bg-BG"/>
              <a:t>Редактиране на стиловете на текста в образеца</a:t>
            </a:r>
          </a:p>
        </p:txBody>
      </p:sp>
      <p:sp>
        <p:nvSpPr>
          <p:cNvPr id="4" name="Date Placeholder 3"/>
          <p:cNvSpPr>
            <a:spLocks noGrp="1"/>
          </p:cNvSpPr>
          <p:nvPr>
            <p:ph type="dt" sz="half" idx="10"/>
          </p:nvPr>
        </p:nvSpPr>
        <p:spPr/>
        <p:txBody>
          <a:bodyPr/>
          <a:lstStyle/>
          <a:p>
            <a:fld id="{5BCAD085-E8A6-8845-BD4E-CB4CCA059FC4}" type="datetimeFigureOut">
              <a:rPr lang="en-US" smtClean="0"/>
              <a:t>5/23/2025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937739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лавие и вертикален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a:t>Редакт. стил загл. образец</a:t>
            </a:r>
            <a:endParaRPr lang="en-US" dirty="0"/>
          </a:p>
        </p:txBody>
      </p:sp>
      <p:sp>
        <p:nvSpPr>
          <p:cNvPr id="3" name="Vertical Text Placeholder 2"/>
          <p:cNvSpPr>
            <a:spLocks noGrp="1"/>
          </p:cNvSpPr>
          <p:nvPr>
            <p:ph type="body" orient="vert" idx="1"/>
          </p:nvPr>
        </p:nvSpPr>
        <p:spPr/>
        <p:txBody>
          <a:bodyPr vert="eaVert"/>
          <a:lstStyle/>
          <a:p>
            <a:pPr lvl="0"/>
            <a:r>
              <a:rPr lang="bg-BG"/>
              <a:t>Редактиране на стиловете на текста в образеца</a:t>
            </a:r>
          </a:p>
          <a:p>
            <a:pPr lvl="1"/>
            <a:r>
              <a:rPr lang="bg-BG"/>
              <a:t>Второ ниво</a:t>
            </a:r>
          </a:p>
          <a:p>
            <a:pPr lvl="2"/>
            <a:r>
              <a:rPr lang="bg-BG"/>
              <a:t>Трето ниво</a:t>
            </a:r>
          </a:p>
          <a:p>
            <a:pPr lvl="3"/>
            <a:r>
              <a:rPr lang="bg-BG"/>
              <a:t>Четвърто ниво</a:t>
            </a:r>
          </a:p>
          <a:p>
            <a:pPr lvl="4"/>
            <a:r>
              <a:rPr lang="bg-BG"/>
              <a:t>Пето ниво</a:t>
            </a:r>
            <a:endParaRPr lang="en-US" dirty="0"/>
          </a:p>
        </p:txBody>
      </p:sp>
      <p:sp>
        <p:nvSpPr>
          <p:cNvPr id="4" name="Date Placeholder 3"/>
          <p:cNvSpPr>
            <a:spLocks noGrp="1"/>
          </p:cNvSpPr>
          <p:nvPr>
            <p:ph type="dt" sz="half" idx="10"/>
          </p:nvPr>
        </p:nvSpPr>
        <p:spPr/>
        <p:txBody>
          <a:bodyPr/>
          <a:lstStyle/>
          <a:p>
            <a:fld id="{5BCAD085-E8A6-8845-BD4E-CB4CCA059FC4}" type="datetimeFigureOut">
              <a:rPr lang="en-US" smtClean="0"/>
              <a:t>5/23/2025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3523884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но заглавие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bg-BG"/>
              <a:t>Редакт. стил загл. образец</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bg-BG"/>
              <a:t>Редактиране на стиловете на текста в образеца</a:t>
            </a:r>
          </a:p>
          <a:p>
            <a:pPr lvl="1"/>
            <a:r>
              <a:rPr lang="bg-BG"/>
              <a:t>Второ ниво</a:t>
            </a:r>
          </a:p>
          <a:p>
            <a:pPr lvl="2"/>
            <a:r>
              <a:rPr lang="bg-BG"/>
              <a:t>Трето ниво</a:t>
            </a:r>
          </a:p>
          <a:p>
            <a:pPr lvl="3"/>
            <a:r>
              <a:rPr lang="bg-BG"/>
              <a:t>Четвърто ниво</a:t>
            </a:r>
          </a:p>
          <a:p>
            <a:pPr lvl="4"/>
            <a:r>
              <a:rPr lang="bg-BG"/>
              <a:t>Пето ниво</a:t>
            </a:r>
            <a:endParaRPr lang="en-US" dirty="0"/>
          </a:p>
        </p:txBody>
      </p:sp>
      <p:sp>
        <p:nvSpPr>
          <p:cNvPr id="4" name="Date Placeholder 3"/>
          <p:cNvSpPr>
            <a:spLocks noGrp="1"/>
          </p:cNvSpPr>
          <p:nvPr>
            <p:ph type="dt" sz="half" idx="10"/>
          </p:nvPr>
        </p:nvSpPr>
        <p:spPr/>
        <p:txBody>
          <a:bodyPr/>
          <a:lstStyle/>
          <a:p>
            <a:fld id="{5BCAD085-E8A6-8845-BD4E-CB4CCA059FC4}" type="datetimeFigureOut">
              <a:rPr lang="en-US" smtClean="0"/>
              <a:t>5/23/2025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9201313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лавие и съдържание">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bg-BG"/>
              <a:t>Редакт. стил загл. образец</a:t>
            </a:r>
            <a:endParaRPr lang="en-US" dirty="0"/>
          </a:p>
        </p:txBody>
      </p:sp>
      <p:sp>
        <p:nvSpPr>
          <p:cNvPr id="3" name="Content Placeholder 2"/>
          <p:cNvSpPr>
            <a:spLocks noGrp="1"/>
          </p:cNvSpPr>
          <p:nvPr>
            <p:ph idx="1"/>
          </p:nvPr>
        </p:nvSpPr>
        <p:spPr/>
        <p:txBody>
          <a:bodyPr/>
          <a:lstStyle/>
          <a:p>
            <a:pPr lvl="0"/>
            <a:r>
              <a:rPr lang="bg-BG"/>
              <a:t>Редактиране на стиловете на текста в образеца</a:t>
            </a:r>
          </a:p>
          <a:p>
            <a:pPr lvl="1"/>
            <a:r>
              <a:rPr lang="bg-BG"/>
              <a:t>Второ ниво</a:t>
            </a:r>
          </a:p>
          <a:p>
            <a:pPr lvl="2"/>
            <a:r>
              <a:rPr lang="bg-BG"/>
              <a:t>Трето ниво</a:t>
            </a:r>
          </a:p>
          <a:p>
            <a:pPr lvl="3"/>
            <a:r>
              <a:rPr lang="bg-BG"/>
              <a:t>Четвърто ниво</a:t>
            </a:r>
          </a:p>
          <a:p>
            <a:pPr lvl="4"/>
            <a:r>
              <a:rPr lang="bg-BG"/>
              <a:t>Пето ниво</a:t>
            </a:r>
            <a:endParaRPr lang="en-US" dirty="0"/>
          </a:p>
        </p:txBody>
      </p:sp>
      <p:sp>
        <p:nvSpPr>
          <p:cNvPr id="4" name="Date Placeholder 3"/>
          <p:cNvSpPr>
            <a:spLocks noGrp="1"/>
          </p:cNvSpPr>
          <p:nvPr>
            <p:ph type="dt" sz="half" idx="10"/>
          </p:nvPr>
        </p:nvSpPr>
        <p:spPr/>
        <p:txBody>
          <a:bodyPr/>
          <a:lstStyle/>
          <a:p>
            <a:fld id="{5BCAD085-E8A6-8845-BD4E-CB4CCA059FC4}" type="datetimeFigureOut">
              <a:rPr lang="en-US" smtClean="0"/>
              <a:t>5/23/2025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978802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лавка на секция">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bg-BG"/>
              <a:t>Редакт. стил загл. образец</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bg-BG"/>
              <a:t>Редактиране на стиловете на текста в образеца</a:t>
            </a:r>
          </a:p>
        </p:txBody>
      </p:sp>
      <p:sp>
        <p:nvSpPr>
          <p:cNvPr id="4" name="Date Placeholder 3"/>
          <p:cNvSpPr>
            <a:spLocks noGrp="1"/>
          </p:cNvSpPr>
          <p:nvPr>
            <p:ph type="dt" sz="half" idx="10"/>
          </p:nvPr>
        </p:nvSpPr>
        <p:spPr/>
        <p:txBody>
          <a:bodyPr/>
          <a:lstStyle/>
          <a:p>
            <a:fld id="{5BCAD085-E8A6-8845-BD4E-CB4CCA059FC4}" type="datetimeFigureOut">
              <a:rPr lang="en-US" smtClean="0"/>
              <a:t>5/23/2025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8517038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е съдържания">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bg-BG"/>
              <a:t>Редакт. стил загл. образец</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bg-BG"/>
              <a:t>Редактиране на стиловете на текста в образеца</a:t>
            </a:r>
          </a:p>
          <a:p>
            <a:pPr lvl="1"/>
            <a:r>
              <a:rPr lang="bg-BG"/>
              <a:t>Второ ниво</a:t>
            </a:r>
          </a:p>
          <a:p>
            <a:pPr lvl="2"/>
            <a:r>
              <a:rPr lang="bg-BG"/>
              <a:t>Трето ниво</a:t>
            </a:r>
          </a:p>
          <a:p>
            <a:pPr lvl="3"/>
            <a:r>
              <a:rPr lang="bg-BG"/>
              <a:t>Четвърто ниво</a:t>
            </a:r>
          </a:p>
          <a:p>
            <a:pPr lvl="4"/>
            <a:r>
              <a:rPr lang="bg-BG"/>
              <a:t>Пето ниво</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bg-BG"/>
              <a:t>Редактиране на стиловете на текста в образеца</a:t>
            </a:r>
          </a:p>
          <a:p>
            <a:pPr lvl="1"/>
            <a:r>
              <a:rPr lang="bg-BG"/>
              <a:t>Второ ниво</a:t>
            </a:r>
          </a:p>
          <a:p>
            <a:pPr lvl="2"/>
            <a:r>
              <a:rPr lang="bg-BG"/>
              <a:t>Трето ниво</a:t>
            </a:r>
          </a:p>
          <a:p>
            <a:pPr lvl="3"/>
            <a:r>
              <a:rPr lang="bg-BG"/>
              <a:t>Четвърто ниво</a:t>
            </a:r>
          </a:p>
          <a:p>
            <a:pPr lvl="4"/>
            <a:r>
              <a:rPr lang="bg-BG"/>
              <a:t>Пето ниво</a:t>
            </a:r>
            <a:endParaRPr lang="en-US" dirty="0"/>
          </a:p>
        </p:txBody>
      </p:sp>
      <p:sp>
        <p:nvSpPr>
          <p:cNvPr id="5" name="Date Placeholder 4"/>
          <p:cNvSpPr>
            <a:spLocks noGrp="1"/>
          </p:cNvSpPr>
          <p:nvPr>
            <p:ph type="dt" sz="half" idx="10"/>
          </p:nvPr>
        </p:nvSpPr>
        <p:spPr/>
        <p:txBody>
          <a:bodyPr/>
          <a:lstStyle/>
          <a:p>
            <a:fld id="{5BCAD085-E8A6-8845-BD4E-CB4CCA059FC4}" type="datetimeFigureOut">
              <a:rPr lang="en-US" smtClean="0"/>
              <a:t>5/23/2025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5356409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bg-BG"/>
              <a:t>Редакт. стил загл. образец</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bg-BG"/>
              <a:t>Редактиране на стиловете на текста в образеца</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bg-BG"/>
              <a:t>Редактиране на стиловете на текста в образеца</a:t>
            </a:r>
          </a:p>
          <a:p>
            <a:pPr lvl="1"/>
            <a:r>
              <a:rPr lang="bg-BG"/>
              <a:t>Второ ниво</a:t>
            </a:r>
          </a:p>
          <a:p>
            <a:pPr lvl="2"/>
            <a:r>
              <a:rPr lang="bg-BG"/>
              <a:t>Трето ниво</a:t>
            </a:r>
          </a:p>
          <a:p>
            <a:pPr lvl="3"/>
            <a:r>
              <a:rPr lang="bg-BG"/>
              <a:t>Четвърто ниво</a:t>
            </a:r>
          </a:p>
          <a:p>
            <a:pPr lvl="4"/>
            <a:r>
              <a:rPr lang="bg-BG"/>
              <a:t>Пето ниво</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bg-BG"/>
              <a:t>Редактиране на стиловете на текста в образеца</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bg-BG"/>
              <a:t>Редактиране на стиловете на текста в образеца</a:t>
            </a:r>
          </a:p>
          <a:p>
            <a:pPr lvl="1"/>
            <a:r>
              <a:rPr lang="bg-BG"/>
              <a:t>Второ ниво</a:t>
            </a:r>
          </a:p>
          <a:p>
            <a:pPr lvl="2"/>
            <a:r>
              <a:rPr lang="bg-BG"/>
              <a:t>Трето ниво</a:t>
            </a:r>
          </a:p>
          <a:p>
            <a:pPr lvl="3"/>
            <a:r>
              <a:rPr lang="bg-BG"/>
              <a:t>Четвърто ниво</a:t>
            </a:r>
          </a:p>
          <a:p>
            <a:pPr lvl="4"/>
            <a:r>
              <a:rPr lang="bg-BG"/>
              <a:t>Пето ниво</a:t>
            </a:r>
            <a:endParaRPr lang="en-US" dirty="0"/>
          </a:p>
        </p:txBody>
      </p:sp>
      <p:sp>
        <p:nvSpPr>
          <p:cNvPr id="7" name="Date Placeholder 6"/>
          <p:cNvSpPr>
            <a:spLocks noGrp="1"/>
          </p:cNvSpPr>
          <p:nvPr>
            <p:ph type="dt" sz="half" idx="10"/>
          </p:nvPr>
        </p:nvSpPr>
        <p:spPr/>
        <p:txBody>
          <a:bodyPr/>
          <a:lstStyle/>
          <a:p>
            <a:fld id="{5BCAD085-E8A6-8845-BD4E-CB4CCA059FC4}" type="datetimeFigureOut">
              <a:rPr lang="en-US" smtClean="0"/>
              <a:t>5/23/2025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801699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Само заглавие">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bg-BG"/>
              <a:t>Редакт. стил загл. образец</a:t>
            </a:r>
            <a:endParaRPr lang="en-US" dirty="0"/>
          </a:p>
        </p:txBody>
      </p:sp>
      <p:sp>
        <p:nvSpPr>
          <p:cNvPr id="3" name="Date Placeholder 2"/>
          <p:cNvSpPr>
            <a:spLocks noGrp="1"/>
          </p:cNvSpPr>
          <p:nvPr>
            <p:ph type="dt" sz="half" idx="10"/>
          </p:nvPr>
        </p:nvSpPr>
        <p:spPr/>
        <p:txBody>
          <a:bodyPr/>
          <a:lstStyle/>
          <a:p>
            <a:fld id="{5BCAD085-E8A6-8845-BD4E-CB4CCA059FC4}" type="datetimeFigureOut">
              <a:rPr lang="en-US" smtClean="0"/>
              <a:t>5/23/2025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1449548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разе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5/23/2025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1738491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Съдържание с надпис">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bg-BG"/>
              <a:t>Редакт. стил загл. образец</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bg-BG"/>
              <a:t>Редактиране на стиловете на текста в образеца</a:t>
            </a:r>
          </a:p>
          <a:p>
            <a:pPr lvl="1"/>
            <a:r>
              <a:rPr lang="bg-BG"/>
              <a:t>Второ ниво</a:t>
            </a:r>
          </a:p>
          <a:p>
            <a:pPr lvl="2"/>
            <a:r>
              <a:rPr lang="bg-BG"/>
              <a:t>Трето ниво</a:t>
            </a:r>
          </a:p>
          <a:p>
            <a:pPr lvl="3"/>
            <a:r>
              <a:rPr lang="bg-BG"/>
              <a:t>Четвърто ниво</a:t>
            </a:r>
          </a:p>
          <a:p>
            <a:pPr lvl="4"/>
            <a:r>
              <a:rPr lang="bg-BG"/>
              <a:t>Пето ниво</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bg-BG"/>
              <a:t>Редактиране на стиловете на текста в образеца</a:t>
            </a:r>
          </a:p>
        </p:txBody>
      </p:sp>
      <p:sp>
        <p:nvSpPr>
          <p:cNvPr id="5" name="Date Placeholder 4"/>
          <p:cNvSpPr>
            <a:spLocks noGrp="1"/>
          </p:cNvSpPr>
          <p:nvPr>
            <p:ph type="dt" sz="half" idx="10"/>
          </p:nvPr>
        </p:nvSpPr>
        <p:spPr/>
        <p:txBody>
          <a:bodyPr/>
          <a:lstStyle/>
          <a:p>
            <a:fld id="{5BCAD085-E8A6-8845-BD4E-CB4CCA059FC4}" type="datetimeFigureOut">
              <a:rPr lang="en-US" smtClean="0"/>
              <a:t>5/23/2025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3332165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Картина с надпис">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bg-BG"/>
              <a:t>Редакт. стил загл. образец</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bg-BG"/>
              <a:t>Щракнете върху иконата, за да добавите картина</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bg-BG"/>
              <a:t>Редактиране на стиловете на текста в образеца</a:t>
            </a:r>
          </a:p>
        </p:txBody>
      </p:sp>
      <p:sp>
        <p:nvSpPr>
          <p:cNvPr id="5" name="Date Placeholder 4"/>
          <p:cNvSpPr>
            <a:spLocks noGrp="1"/>
          </p:cNvSpPr>
          <p:nvPr>
            <p:ph type="dt" sz="half" idx="10"/>
          </p:nvPr>
        </p:nvSpPr>
        <p:spPr/>
        <p:txBody>
          <a:bodyPr/>
          <a:lstStyle/>
          <a:p>
            <a:fld id="{5BCAD085-E8A6-8845-BD4E-CB4CCA059FC4}" type="datetimeFigureOut">
              <a:rPr lang="en-US" smtClean="0"/>
              <a:t>5/23/2025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6649457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bg-BG"/>
              <a:t>Редакт. стил загл. образец</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bg-BG"/>
              <a:t>Редактиране на стиловете на текста в образеца</a:t>
            </a:r>
          </a:p>
          <a:p>
            <a:pPr lvl="1"/>
            <a:r>
              <a:rPr lang="bg-BG"/>
              <a:t>Второ ниво</a:t>
            </a:r>
          </a:p>
          <a:p>
            <a:pPr lvl="2"/>
            <a:r>
              <a:rPr lang="bg-BG"/>
              <a:t>Трето ниво</a:t>
            </a:r>
          </a:p>
          <a:p>
            <a:pPr lvl="3"/>
            <a:r>
              <a:rPr lang="bg-BG"/>
              <a:t>Четвърто ниво</a:t>
            </a:r>
          </a:p>
          <a:p>
            <a:pPr lvl="4"/>
            <a:r>
              <a:rPr lang="bg-BG"/>
              <a:t>Пето ниво</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BCAD085-E8A6-8845-BD4E-CB4CCA059FC4}" type="datetimeFigureOut">
              <a:rPr lang="en-US" smtClean="0"/>
              <a:t>5/23/2025</a:t>
            </a:fld>
            <a:endParaRPr 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4085134887"/>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 id="2147483736" r:id="rId12"/>
    <p:sldLayoutId id="2147483737" r:id="rId13"/>
    <p:sldLayoutId id="2147483738" r:id="rId14"/>
    <p:sldLayoutId id="2147483739" r:id="rId15"/>
    <p:sldLayoutId id="2147483740"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1665" y="1710267"/>
            <a:ext cx="7213601" cy="1320800"/>
          </a:xfrm>
        </p:spPr>
        <p:txBody>
          <a:bodyPr>
            <a:noAutofit/>
          </a:bodyPr>
          <a:lstStyle/>
          <a:p>
            <a:r>
              <a:rPr sz="2800" dirty="0"/>
              <a:t>Title</a:t>
            </a:r>
            <a:r>
              <a:rPr lang="en-US" sz="2800" dirty="0"/>
              <a:t> </a:t>
            </a:r>
            <a:r>
              <a:rPr lang="en-US" sz="2800" dirty="0" err="1"/>
              <a:t>Deglobalization</a:t>
            </a:r>
            <a:r>
              <a:rPr lang="en-US" sz="2800" dirty="0"/>
              <a:t> in International Finance and Payments:</a:t>
            </a:r>
            <a:br>
              <a:rPr lang="en-US" sz="2800" dirty="0"/>
            </a:br>
            <a:r>
              <a:rPr lang="en-US" sz="2800" dirty="0"/>
              <a:t>A New Paradigm or a Phase in Globalization’s Evolution</a:t>
            </a:r>
            <a:r>
              <a:rPr lang="bg-BG" sz="2800" dirty="0"/>
              <a:t>?</a:t>
            </a:r>
            <a:r>
              <a:rPr sz="2800" dirty="0"/>
              <a:t> and Authors</a:t>
            </a:r>
          </a:p>
        </p:txBody>
      </p:sp>
      <p:sp>
        <p:nvSpPr>
          <p:cNvPr id="3" name="Content Placeholder 2"/>
          <p:cNvSpPr>
            <a:spLocks noGrp="1"/>
          </p:cNvSpPr>
          <p:nvPr>
            <p:ph idx="1"/>
          </p:nvPr>
        </p:nvSpPr>
        <p:spPr>
          <a:xfrm>
            <a:off x="406399" y="3437467"/>
            <a:ext cx="6824134" cy="3111896"/>
          </a:xfrm>
        </p:spPr>
        <p:txBody>
          <a:bodyPr>
            <a:normAutofit/>
          </a:bodyPr>
          <a:lstStyle/>
          <a:p>
            <a:endParaRPr dirty="0"/>
          </a:p>
          <a:p>
            <a:endParaRPr dirty="0"/>
          </a:p>
          <a:p>
            <a:r>
              <a:rPr dirty="0"/>
              <a:t>Assoc. Prof. </a:t>
            </a:r>
            <a:r>
              <a:rPr dirty="0" err="1"/>
              <a:t>Vesela</a:t>
            </a:r>
            <a:r>
              <a:rPr dirty="0"/>
              <a:t> Todorova</a:t>
            </a:r>
          </a:p>
          <a:p>
            <a:r>
              <a:rPr dirty="0"/>
              <a:t>Assoc. Prof. Monika Moraliyska</a:t>
            </a:r>
          </a:p>
          <a:p>
            <a:r>
              <a:rPr dirty="0"/>
              <a:t>Chief Assist. Prof. Iva </a:t>
            </a:r>
            <a:r>
              <a:rPr dirty="0" err="1"/>
              <a:t>Raycheva</a:t>
            </a:r>
            <a:endParaRPr dirty="0"/>
          </a:p>
          <a:p>
            <a:pPr marL="0" indent="0">
              <a:buNone/>
            </a:pPr>
            <a:endParaRPr lang="bg-BG" dirty="0"/>
          </a:p>
          <a:p>
            <a:pPr marL="0" indent="0">
              <a:buNone/>
            </a:pPr>
            <a:r>
              <a:rPr dirty="0"/>
              <a:t>University of National and World Economy, Sofia, Bulgaria</a:t>
            </a:r>
          </a:p>
        </p:txBody>
      </p:sp>
      <p:pic>
        <p:nvPicPr>
          <p:cNvPr id="4" name="Картина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33" y="-16933"/>
            <a:ext cx="9144000" cy="1172524"/>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a:xfrm>
            <a:off x="1303865" y="355600"/>
            <a:ext cx="6347713" cy="1320800"/>
          </a:xfrm>
        </p:spPr>
        <p:txBody>
          <a:bodyPr/>
          <a:lstStyle/>
          <a:p>
            <a:r>
              <a:rPr lang="en-US" dirty="0"/>
              <a:t>Indicators 3, 4 and 5</a:t>
            </a:r>
            <a:endParaRPr lang="bg-BG" dirty="0"/>
          </a:p>
        </p:txBody>
      </p:sp>
      <p:sp>
        <p:nvSpPr>
          <p:cNvPr id="3" name="Контейнер за съдържание 2"/>
          <p:cNvSpPr>
            <a:spLocks noGrp="1"/>
          </p:cNvSpPr>
          <p:nvPr>
            <p:ph idx="1"/>
          </p:nvPr>
        </p:nvSpPr>
        <p:spPr>
          <a:xfrm>
            <a:off x="609598" y="1676400"/>
            <a:ext cx="6604001" cy="4978400"/>
          </a:xfrm>
        </p:spPr>
        <p:txBody>
          <a:bodyPr>
            <a:normAutofit fontScale="62500" lnSpcReduction="20000"/>
          </a:bodyPr>
          <a:lstStyle/>
          <a:p>
            <a:pPr marL="0" lvl="0" fontAlgn="base">
              <a:lnSpc>
                <a:spcPct val="110000"/>
              </a:lnSpc>
              <a:spcBef>
                <a:spcPts val="600"/>
              </a:spcBef>
              <a:spcAft>
                <a:spcPts val="600"/>
              </a:spcAft>
            </a:pPr>
            <a:r>
              <a:rPr lang="en-US" sz="2900" dirty="0"/>
              <a:t> </a:t>
            </a:r>
            <a:r>
              <a:rPr lang="bg-BG" altLang="bg-BG" sz="2900" dirty="0" err="1"/>
              <a:t>Trade</a:t>
            </a:r>
            <a:r>
              <a:rPr lang="bg-BG" altLang="bg-BG" sz="2900" dirty="0"/>
              <a:t> </a:t>
            </a:r>
            <a:r>
              <a:rPr lang="bg-BG" altLang="bg-BG" sz="2900" dirty="0" err="1"/>
              <a:t>Barriers</a:t>
            </a:r>
            <a:endParaRPr lang="bg-BG" altLang="bg-BG" sz="2900" dirty="0"/>
          </a:p>
          <a:p>
            <a:pPr marL="0" lvl="0" indent="0" algn="just" defTabSz="914400" eaLnBrk="0" fontAlgn="base" hangingPunct="0">
              <a:spcBef>
                <a:spcPts val="600"/>
              </a:spcBef>
              <a:spcAft>
                <a:spcPts val="600"/>
              </a:spcAft>
              <a:buClrTx/>
              <a:buSzTx/>
              <a:buFontTx/>
              <a:buChar char="•"/>
            </a:pPr>
            <a:r>
              <a:rPr lang="bg-BG" altLang="bg-BG" sz="2600" dirty="0"/>
              <a:t>A </a:t>
            </a:r>
            <a:r>
              <a:rPr lang="bg-BG" altLang="bg-BG" sz="2600" dirty="0" err="1"/>
              <a:t>rise</a:t>
            </a:r>
            <a:r>
              <a:rPr lang="bg-BG" altLang="bg-BG" sz="2600" dirty="0"/>
              <a:t> </a:t>
            </a:r>
            <a:r>
              <a:rPr lang="bg-BG" altLang="bg-BG" sz="2600" dirty="0" err="1"/>
              <a:t>in</a:t>
            </a:r>
            <a:r>
              <a:rPr lang="bg-BG" altLang="bg-BG" sz="2600" dirty="0"/>
              <a:t> </a:t>
            </a:r>
            <a:r>
              <a:rPr lang="bg-BG" altLang="bg-BG" sz="2600" dirty="0" err="1"/>
              <a:t>protectionist</a:t>
            </a:r>
            <a:r>
              <a:rPr lang="bg-BG" altLang="bg-BG" sz="2600" dirty="0"/>
              <a:t> </a:t>
            </a:r>
            <a:r>
              <a:rPr lang="bg-BG" altLang="bg-BG" sz="2600" dirty="0" err="1"/>
              <a:t>measures</a:t>
            </a:r>
            <a:r>
              <a:rPr lang="bg-BG" altLang="bg-BG" sz="2600" dirty="0"/>
              <a:t>—</a:t>
            </a:r>
            <a:r>
              <a:rPr lang="bg-BG" altLang="bg-BG" sz="2600" dirty="0" err="1"/>
              <a:t>tariffs</a:t>
            </a:r>
            <a:r>
              <a:rPr lang="bg-BG" altLang="bg-BG" sz="2600" dirty="0"/>
              <a:t>, </a:t>
            </a:r>
            <a:r>
              <a:rPr lang="bg-BG" altLang="bg-BG" sz="2600" dirty="0" err="1"/>
              <a:t>export</a:t>
            </a:r>
            <a:r>
              <a:rPr lang="bg-BG" altLang="bg-BG" sz="2600" dirty="0"/>
              <a:t> </a:t>
            </a:r>
            <a:r>
              <a:rPr lang="bg-BG" altLang="bg-BG" sz="2600" dirty="0" err="1"/>
              <a:t>controls</a:t>
            </a:r>
            <a:r>
              <a:rPr lang="bg-BG" altLang="bg-BG" sz="2600" dirty="0"/>
              <a:t>, </a:t>
            </a:r>
            <a:r>
              <a:rPr lang="bg-BG" altLang="bg-BG" sz="2600" dirty="0" err="1"/>
              <a:t>and</a:t>
            </a:r>
            <a:r>
              <a:rPr lang="bg-BG" altLang="bg-BG" sz="2600" dirty="0"/>
              <a:t> FDI </a:t>
            </a:r>
            <a:r>
              <a:rPr lang="bg-BG" altLang="bg-BG" sz="2600" dirty="0" err="1"/>
              <a:t>restrictions</a:t>
            </a:r>
            <a:r>
              <a:rPr lang="bg-BG" altLang="bg-BG" sz="2600" dirty="0"/>
              <a:t>—</a:t>
            </a:r>
            <a:r>
              <a:rPr lang="bg-BG" altLang="bg-BG" sz="2600" dirty="0" err="1"/>
              <a:t>has</a:t>
            </a:r>
            <a:r>
              <a:rPr lang="bg-BG" altLang="bg-BG" sz="2600" dirty="0"/>
              <a:t> </a:t>
            </a:r>
            <a:r>
              <a:rPr lang="bg-BG" altLang="bg-BG" sz="2600" dirty="0" err="1"/>
              <a:t>fragmented</a:t>
            </a:r>
            <a:r>
              <a:rPr lang="bg-BG" altLang="bg-BG" sz="2600" dirty="0"/>
              <a:t> </a:t>
            </a:r>
            <a:r>
              <a:rPr lang="bg-BG" altLang="bg-BG" sz="2600" dirty="0" err="1"/>
              <a:t>global</a:t>
            </a:r>
            <a:r>
              <a:rPr lang="bg-BG" altLang="bg-BG" sz="2600" dirty="0"/>
              <a:t> </a:t>
            </a:r>
            <a:r>
              <a:rPr lang="bg-BG" altLang="bg-BG" sz="2600" dirty="0" err="1"/>
              <a:t>trade</a:t>
            </a:r>
            <a:r>
              <a:rPr lang="bg-BG" altLang="bg-BG" sz="2600" dirty="0"/>
              <a:t>.</a:t>
            </a:r>
          </a:p>
          <a:p>
            <a:pPr marL="0" lvl="0" indent="0" algn="just" defTabSz="914400" eaLnBrk="0" fontAlgn="base" hangingPunct="0">
              <a:spcBef>
                <a:spcPts val="600"/>
              </a:spcBef>
              <a:spcAft>
                <a:spcPts val="600"/>
              </a:spcAft>
              <a:buClrTx/>
              <a:buSzTx/>
              <a:buFontTx/>
              <a:buChar char="•"/>
            </a:pPr>
            <a:r>
              <a:rPr lang="bg-BG" altLang="bg-BG" sz="2600" dirty="0" err="1"/>
              <a:t>These</a:t>
            </a:r>
            <a:r>
              <a:rPr lang="bg-BG" altLang="bg-BG" sz="2600" dirty="0"/>
              <a:t> </a:t>
            </a:r>
            <a:r>
              <a:rPr lang="bg-BG" altLang="bg-BG" sz="2600" dirty="0" err="1"/>
              <a:t>actions</a:t>
            </a:r>
            <a:r>
              <a:rPr lang="bg-BG" altLang="bg-BG" sz="2600" dirty="0"/>
              <a:t> </a:t>
            </a:r>
            <a:r>
              <a:rPr lang="bg-BG" altLang="bg-BG" sz="2600" dirty="0" err="1"/>
              <a:t>reflect</a:t>
            </a:r>
            <a:r>
              <a:rPr lang="bg-BG" altLang="bg-BG" sz="2600" dirty="0"/>
              <a:t> a </a:t>
            </a:r>
            <a:r>
              <a:rPr lang="bg-BG" altLang="bg-BG" sz="2600" dirty="0" err="1"/>
              <a:t>strategic</a:t>
            </a:r>
            <a:r>
              <a:rPr lang="bg-BG" altLang="bg-BG" sz="2600" dirty="0"/>
              <a:t> </a:t>
            </a:r>
            <a:r>
              <a:rPr lang="bg-BG" altLang="bg-BG" sz="2600" dirty="0" err="1"/>
              <a:t>pivot</a:t>
            </a:r>
            <a:r>
              <a:rPr lang="bg-BG" altLang="bg-BG" sz="2600" dirty="0"/>
              <a:t> </a:t>
            </a:r>
            <a:r>
              <a:rPr lang="bg-BG" altLang="bg-BG" sz="2600" dirty="0" err="1"/>
              <a:t>from</a:t>
            </a:r>
            <a:r>
              <a:rPr lang="bg-BG" altLang="bg-BG" sz="2600" dirty="0"/>
              <a:t> </a:t>
            </a:r>
            <a:r>
              <a:rPr lang="bg-BG" altLang="bg-BG" sz="2600" dirty="0" err="1"/>
              <a:t>liberalized</a:t>
            </a:r>
            <a:r>
              <a:rPr lang="bg-BG" altLang="bg-BG" sz="2600" dirty="0"/>
              <a:t> </a:t>
            </a:r>
            <a:r>
              <a:rPr lang="bg-BG" altLang="bg-BG" sz="2600" dirty="0" err="1"/>
              <a:t>trade</a:t>
            </a:r>
            <a:r>
              <a:rPr lang="bg-BG" altLang="bg-BG" sz="2600" dirty="0"/>
              <a:t> </a:t>
            </a:r>
            <a:r>
              <a:rPr lang="bg-BG" altLang="bg-BG" sz="2600" dirty="0" err="1"/>
              <a:t>to</a:t>
            </a:r>
            <a:r>
              <a:rPr lang="bg-BG" altLang="bg-BG" sz="2600" dirty="0"/>
              <a:t> </a:t>
            </a:r>
            <a:r>
              <a:rPr lang="bg-BG" altLang="bg-BG" sz="2600" dirty="0" err="1"/>
              <a:t>national</a:t>
            </a:r>
            <a:r>
              <a:rPr lang="bg-BG" altLang="bg-BG" sz="2600" dirty="0"/>
              <a:t> </a:t>
            </a:r>
            <a:r>
              <a:rPr lang="bg-BG" altLang="bg-BG" sz="2600" dirty="0" err="1"/>
              <a:t>economic</a:t>
            </a:r>
            <a:r>
              <a:rPr lang="bg-BG" altLang="bg-BG" sz="2600" dirty="0"/>
              <a:t> </a:t>
            </a:r>
            <a:r>
              <a:rPr lang="bg-BG" altLang="bg-BG" sz="2600" dirty="0" err="1"/>
              <a:t>security</a:t>
            </a:r>
            <a:r>
              <a:rPr lang="bg-BG" altLang="bg-BG" sz="2600" dirty="0"/>
              <a:t> </a:t>
            </a:r>
            <a:r>
              <a:rPr lang="bg-BG" altLang="bg-BG" sz="2600" dirty="0" err="1"/>
              <a:t>priorities</a:t>
            </a:r>
            <a:r>
              <a:rPr lang="bg-BG" altLang="bg-BG" sz="2600" dirty="0"/>
              <a:t>.</a:t>
            </a:r>
          </a:p>
          <a:p>
            <a:pPr marL="0" lvl="0" indent="0" algn="just" defTabSz="914400" eaLnBrk="0" fontAlgn="base" hangingPunct="0">
              <a:spcBef>
                <a:spcPts val="600"/>
              </a:spcBef>
              <a:spcAft>
                <a:spcPts val="600"/>
              </a:spcAft>
              <a:buClrTx/>
              <a:buSzTx/>
              <a:buNone/>
            </a:pPr>
            <a:endParaRPr lang="bg-BG" altLang="bg-BG" sz="2600" dirty="0"/>
          </a:p>
          <a:p>
            <a:pPr marL="0" fontAlgn="base">
              <a:lnSpc>
                <a:spcPct val="110000"/>
              </a:lnSpc>
              <a:spcBef>
                <a:spcPts val="600"/>
              </a:spcBef>
              <a:spcAft>
                <a:spcPts val="600"/>
              </a:spcAft>
            </a:pPr>
            <a:r>
              <a:rPr lang="bg-BG" altLang="bg-BG" sz="2900" dirty="0" err="1"/>
              <a:t>Monetary</a:t>
            </a:r>
            <a:r>
              <a:rPr lang="bg-BG" altLang="bg-BG" sz="2900" dirty="0"/>
              <a:t> </a:t>
            </a:r>
            <a:r>
              <a:rPr lang="bg-BG" altLang="bg-BG" sz="2900" dirty="0" err="1"/>
              <a:t>Policy</a:t>
            </a:r>
            <a:r>
              <a:rPr lang="bg-BG" altLang="bg-BG" sz="2900" dirty="0"/>
              <a:t> </a:t>
            </a:r>
            <a:r>
              <a:rPr lang="bg-BG" altLang="bg-BG" sz="2900" dirty="0" err="1"/>
              <a:t>Autonomy</a:t>
            </a:r>
            <a:r>
              <a:rPr lang="bg-BG" altLang="bg-BG" sz="2900" dirty="0"/>
              <a:t> </a:t>
            </a:r>
            <a:r>
              <a:rPr lang="bg-BG" altLang="bg-BG" sz="2600" dirty="0"/>
              <a:t>Central </a:t>
            </a:r>
            <a:r>
              <a:rPr lang="bg-BG" altLang="bg-BG" sz="2600" dirty="0" err="1"/>
              <a:t>banks</a:t>
            </a:r>
            <a:r>
              <a:rPr lang="bg-BG" altLang="bg-BG" sz="2600" dirty="0"/>
              <a:t> </a:t>
            </a:r>
            <a:r>
              <a:rPr lang="bg-BG" altLang="bg-BG" sz="2600" dirty="0" err="1"/>
              <a:t>are</a:t>
            </a:r>
            <a:r>
              <a:rPr lang="bg-BG" altLang="bg-BG" sz="2600" dirty="0"/>
              <a:t> </a:t>
            </a:r>
            <a:r>
              <a:rPr lang="bg-BG" altLang="bg-BG" sz="2600" dirty="0" err="1"/>
              <a:t>pursuing</a:t>
            </a:r>
            <a:r>
              <a:rPr lang="bg-BG" altLang="bg-BG" sz="2600" dirty="0"/>
              <a:t> </a:t>
            </a:r>
            <a:r>
              <a:rPr lang="bg-BG" altLang="bg-BG" sz="2600" dirty="0" err="1"/>
              <a:t>more</a:t>
            </a:r>
            <a:r>
              <a:rPr lang="bg-BG" altLang="bg-BG" sz="2600" dirty="0"/>
              <a:t> </a:t>
            </a:r>
            <a:r>
              <a:rPr lang="bg-BG" altLang="bg-BG" sz="2600" dirty="0" err="1"/>
              <a:t>independent</a:t>
            </a:r>
            <a:r>
              <a:rPr lang="bg-BG" altLang="bg-BG" sz="2600" dirty="0"/>
              <a:t> </a:t>
            </a:r>
            <a:r>
              <a:rPr lang="bg-BG" altLang="bg-BG" sz="2600" dirty="0" err="1"/>
              <a:t>policies</a:t>
            </a:r>
            <a:r>
              <a:rPr lang="bg-BG" altLang="bg-BG" sz="2600" dirty="0"/>
              <a:t>, </a:t>
            </a:r>
            <a:r>
              <a:rPr lang="bg-BG" altLang="bg-BG" sz="2600" dirty="0" err="1"/>
              <a:t>diverging</a:t>
            </a:r>
            <a:r>
              <a:rPr lang="bg-BG" altLang="bg-BG" sz="2600" dirty="0"/>
              <a:t> </a:t>
            </a:r>
            <a:r>
              <a:rPr lang="bg-BG" altLang="bg-BG" sz="2600" dirty="0" err="1"/>
              <a:t>in</a:t>
            </a:r>
            <a:r>
              <a:rPr lang="bg-BG" altLang="bg-BG" sz="2600" dirty="0"/>
              <a:t> </a:t>
            </a:r>
            <a:r>
              <a:rPr lang="bg-BG" altLang="bg-BG" sz="2600" dirty="0" err="1"/>
              <a:t>interest</a:t>
            </a:r>
            <a:r>
              <a:rPr lang="bg-BG" altLang="bg-BG" sz="2600" dirty="0"/>
              <a:t> </a:t>
            </a:r>
            <a:r>
              <a:rPr lang="bg-BG" altLang="bg-BG" sz="2600" dirty="0" err="1"/>
              <a:t>rates</a:t>
            </a:r>
            <a:r>
              <a:rPr lang="bg-BG" altLang="bg-BG" sz="2600" dirty="0"/>
              <a:t> </a:t>
            </a:r>
            <a:r>
              <a:rPr lang="bg-BG" altLang="bg-BG" sz="2600" dirty="0" err="1"/>
              <a:t>and</a:t>
            </a:r>
            <a:r>
              <a:rPr lang="bg-BG" altLang="bg-BG" sz="2600" dirty="0"/>
              <a:t> </a:t>
            </a:r>
            <a:r>
              <a:rPr lang="bg-BG" altLang="bg-BG" sz="2600" dirty="0" err="1"/>
              <a:t>inflation</a:t>
            </a:r>
            <a:r>
              <a:rPr lang="bg-BG" altLang="bg-BG" sz="2600" dirty="0"/>
              <a:t> </a:t>
            </a:r>
            <a:r>
              <a:rPr lang="bg-BG" altLang="bg-BG" sz="2600" dirty="0" err="1"/>
              <a:t>targets</a:t>
            </a:r>
            <a:r>
              <a:rPr lang="bg-BG" altLang="bg-BG" sz="2600" dirty="0"/>
              <a:t>.</a:t>
            </a:r>
          </a:p>
          <a:p>
            <a:pPr marL="0" lvl="0" indent="0" algn="just" defTabSz="914400" eaLnBrk="0" fontAlgn="base" hangingPunct="0">
              <a:spcBef>
                <a:spcPts val="600"/>
              </a:spcBef>
              <a:spcAft>
                <a:spcPts val="600"/>
              </a:spcAft>
              <a:buClrTx/>
              <a:buSzTx/>
              <a:buFontTx/>
              <a:buChar char="•"/>
            </a:pPr>
            <a:r>
              <a:rPr lang="bg-BG" altLang="bg-BG" sz="2600" dirty="0" err="1"/>
              <a:t>This</a:t>
            </a:r>
            <a:r>
              <a:rPr lang="bg-BG" altLang="bg-BG" sz="2600" dirty="0"/>
              <a:t> </a:t>
            </a:r>
            <a:r>
              <a:rPr lang="bg-BG" altLang="bg-BG" sz="2600" dirty="0" err="1"/>
              <a:t>shift</a:t>
            </a:r>
            <a:r>
              <a:rPr lang="bg-BG" altLang="bg-BG" sz="2600" dirty="0"/>
              <a:t> </a:t>
            </a:r>
            <a:r>
              <a:rPr lang="bg-BG" altLang="bg-BG" sz="2600" dirty="0" err="1"/>
              <a:t>underlines</a:t>
            </a:r>
            <a:r>
              <a:rPr lang="bg-BG" altLang="bg-BG" sz="2600" dirty="0"/>
              <a:t> a </a:t>
            </a:r>
            <a:r>
              <a:rPr lang="bg-BG" altLang="bg-BG" sz="2600" dirty="0" err="1"/>
              <a:t>drive</a:t>
            </a:r>
            <a:r>
              <a:rPr lang="bg-BG" altLang="bg-BG" sz="2600" dirty="0"/>
              <a:t> </a:t>
            </a:r>
            <a:r>
              <a:rPr lang="bg-BG" altLang="bg-BG" sz="2600" dirty="0" err="1"/>
              <a:t>for</a:t>
            </a:r>
            <a:r>
              <a:rPr lang="bg-BG" altLang="bg-BG" sz="2600" dirty="0"/>
              <a:t> </a:t>
            </a:r>
            <a:r>
              <a:rPr lang="bg-BG" altLang="bg-BG" sz="2600" dirty="0" err="1"/>
              <a:t>greater</a:t>
            </a:r>
            <a:r>
              <a:rPr lang="bg-BG" altLang="bg-BG" sz="2600" dirty="0"/>
              <a:t> </a:t>
            </a:r>
            <a:r>
              <a:rPr lang="bg-BG" altLang="bg-BG" sz="2600" dirty="0" err="1"/>
              <a:t>national</a:t>
            </a:r>
            <a:r>
              <a:rPr lang="bg-BG" altLang="bg-BG" sz="2600" dirty="0"/>
              <a:t> </a:t>
            </a:r>
            <a:r>
              <a:rPr lang="bg-BG" altLang="bg-BG" sz="2600" dirty="0" err="1"/>
              <a:t>control</a:t>
            </a:r>
            <a:r>
              <a:rPr lang="bg-BG" altLang="bg-BG" sz="2600" dirty="0"/>
              <a:t> </a:t>
            </a:r>
            <a:r>
              <a:rPr lang="bg-BG" altLang="bg-BG" sz="2600" dirty="0" err="1"/>
              <a:t>over</a:t>
            </a:r>
            <a:r>
              <a:rPr lang="bg-BG" altLang="bg-BG" sz="2600" dirty="0"/>
              <a:t> </a:t>
            </a:r>
            <a:r>
              <a:rPr lang="bg-BG" altLang="bg-BG" sz="2600" dirty="0" err="1"/>
              <a:t>economic</a:t>
            </a:r>
            <a:r>
              <a:rPr lang="bg-BG" altLang="bg-BG" sz="2600" dirty="0"/>
              <a:t> </a:t>
            </a:r>
            <a:r>
              <a:rPr lang="bg-BG" altLang="bg-BG" sz="2600" dirty="0" err="1"/>
              <a:t>stability</a:t>
            </a:r>
            <a:r>
              <a:rPr lang="bg-BG" altLang="bg-BG" sz="2600" dirty="0"/>
              <a:t> </a:t>
            </a:r>
            <a:r>
              <a:rPr lang="bg-BG" altLang="bg-BG" sz="2600" dirty="0" err="1"/>
              <a:t>in</a:t>
            </a:r>
            <a:r>
              <a:rPr lang="bg-BG" altLang="bg-BG" sz="2600" dirty="0"/>
              <a:t> a </a:t>
            </a:r>
            <a:r>
              <a:rPr lang="bg-BG" altLang="bg-BG" sz="2600" dirty="0" err="1"/>
              <a:t>volatile</a:t>
            </a:r>
            <a:r>
              <a:rPr lang="bg-BG" altLang="bg-BG" sz="2600" dirty="0"/>
              <a:t> </a:t>
            </a:r>
            <a:r>
              <a:rPr lang="bg-BG" altLang="bg-BG" sz="2600" dirty="0" err="1"/>
              <a:t>global</a:t>
            </a:r>
            <a:r>
              <a:rPr lang="bg-BG" altLang="bg-BG" sz="2600" dirty="0"/>
              <a:t> </a:t>
            </a:r>
            <a:r>
              <a:rPr lang="bg-BG" altLang="bg-BG" sz="2600" dirty="0" err="1"/>
              <a:t>environment</a:t>
            </a:r>
            <a:r>
              <a:rPr lang="bg-BG" altLang="bg-BG" sz="2600" dirty="0"/>
              <a:t>.</a:t>
            </a:r>
            <a:endParaRPr lang="en-US" altLang="bg-BG" sz="2600" dirty="0"/>
          </a:p>
          <a:p>
            <a:pPr marL="0" lvl="0" indent="0" algn="just" defTabSz="914400" eaLnBrk="0" fontAlgn="base" hangingPunct="0">
              <a:spcBef>
                <a:spcPts val="600"/>
              </a:spcBef>
              <a:spcAft>
                <a:spcPts val="600"/>
              </a:spcAft>
              <a:buClrTx/>
              <a:buSzTx/>
              <a:buFontTx/>
              <a:buChar char="•"/>
            </a:pPr>
            <a:endParaRPr lang="en-US" altLang="bg-BG" sz="2600" dirty="0"/>
          </a:p>
          <a:p>
            <a:pPr marL="0" lvl="0" fontAlgn="base">
              <a:lnSpc>
                <a:spcPct val="110000"/>
              </a:lnSpc>
              <a:spcBef>
                <a:spcPts val="600"/>
              </a:spcBef>
              <a:spcAft>
                <a:spcPts val="600"/>
              </a:spcAft>
            </a:pPr>
            <a:r>
              <a:rPr lang="bg-BG" altLang="bg-BG" sz="2900" dirty="0" err="1"/>
              <a:t>Development</a:t>
            </a:r>
            <a:r>
              <a:rPr lang="bg-BG" altLang="bg-BG" sz="2900" dirty="0"/>
              <a:t> </a:t>
            </a:r>
            <a:r>
              <a:rPr lang="bg-BG" altLang="bg-BG" sz="2900" dirty="0" err="1"/>
              <a:t>of</a:t>
            </a:r>
            <a:r>
              <a:rPr lang="bg-BG" altLang="bg-BG" sz="2900" dirty="0"/>
              <a:t> Regional </a:t>
            </a:r>
            <a:r>
              <a:rPr lang="bg-BG" altLang="bg-BG" sz="2900" dirty="0" err="1"/>
              <a:t>Financial</a:t>
            </a:r>
            <a:r>
              <a:rPr lang="bg-BG" altLang="bg-BG" sz="2900" dirty="0"/>
              <a:t> Systems</a:t>
            </a:r>
          </a:p>
          <a:p>
            <a:pPr marL="0" lvl="0" indent="0" algn="just" defTabSz="914400" eaLnBrk="0" fontAlgn="base" hangingPunct="0">
              <a:spcBef>
                <a:spcPts val="600"/>
              </a:spcBef>
              <a:spcAft>
                <a:spcPts val="600"/>
              </a:spcAft>
              <a:buClrTx/>
              <a:buSzTx/>
              <a:buFontTx/>
              <a:buChar char="•"/>
            </a:pPr>
            <a:r>
              <a:rPr lang="bg-BG" altLang="bg-BG" sz="2600" dirty="0"/>
              <a:t>Regional </a:t>
            </a:r>
            <a:r>
              <a:rPr lang="bg-BG" altLang="bg-BG" sz="2600" dirty="0" err="1"/>
              <a:t>frameworks</a:t>
            </a:r>
            <a:r>
              <a:rPr lang="bg-BG" altLang="bg-BG" sz="2600" dirty="0"/>
              <a:t> </a:t>
            </a:r>
            <a:r>
              <a:rPr lang="en-US" altLang="bg-BG" sz="2600" dirty="0"/>
              <a:t>(</a:t>
            </a:r>
            <a:r>
              <a:rPr lang="bg-BG" altLang="bg-BG" sz="2600" dirty="0" err="1"/>
              <a:t>European</a:t>
            </a:r>
            <a:r>
              <a:rPr lang="bg-BG" altLang="bg-BG" sz="2600" dirty="0"/>
              <a:t> </a:t>
            </a:r>
            <a:r>
              <a:rPr lang="bg-BG" altLang="bg-BG" sz="2600" dirty="0" err="1"/>
              <a:t>Stability</a:t>
            </a:r>
            <a:r>
              <a:rPr lang="bg-BG" altLang="bg-BG" sz="2600" dirty="0"/>
              <a:t> </a:t>
            </a:r>
            <a:r>
              <a:rPr lang="bg-BG" altLang="bg-BG" sz="2600" dirty="0" err="1"/>
              <a:t>Mechanism</a:t>
            </a:r>
            <a:r>
              <a:rPr lang="bg-BG" altLang="bg-BG" sz="2600" dirty="0"/>
              <a:t> </a:t>
            </a:r>
            <a:r>
              <a:rPr lang="bg-BG" altLang="bg-BG" sz="2600" dirty="0" err="1"/>
              <a:t>and</a:t>
            </a:r>
            <a:r>
              <a:rPr lang="bg-BG" altLang="bg-BG" sz="2600" dirty="0"/>
              <a:t> </a:t>
            </a:r>
            <a:r>
              <a:rPr lang="bg-BG" altLang="bg-BG" sz="2600" dirty="0" err="1"/>
              <a:t>the</a:t>
            </a:r>
            <a:r>
              <a:rPr lang="bg-BG" altLang="bg-BG" sz="2600" dirty="0"/>
              <a:t> ASEAN-</a:t>
            </a:r>
            <a:r>
              <a:rPr lang="bg-BG" altLang="bg-BG" sz="2600" dirty="0" err="1"/>
              <a:t>led</a:t>
            </a:r>
            <a:r>
              <a:rPr lang="bg-BG" altLang="bg-BG" sz="2600" dirty="0"/>
              <a:t> </a:t>
            </a:r>
            <a:r>
              <a:rPr lang="bg-BG" altLang="bg-BG" sz="2600" dirty="0" err="1"/>
              <a:t>Chiang</a:t>
            </a:r>
            <a:r>
              <a:rPr lang="bg-BG" altLang="bg-BG" sz="2600" dirty="0"/>
              <a:t> </a:t>
            </a:r>
            <a:r>
              <a:rPr lang="bg-BG" altLang="bg-BG" sz="2600" dirty="0" err="1"/>
              <a:t>Mai</a:t>
            </a:r>
            <a:r>
              <a:rPr lang="bg-BG" altLang="bg-BG" sz="2600" dirty="0"/>
              <a:t> </a:t>
            </a:r>
            <a:r>
              <a:rPr lang="bg-BG" altLang="bg-BG" sz="2600" dirty="0" err="1"/>
              <a:t>Initiative</a:t>
            </a:r>
            <a:r>
              <a:rPr lang="en-US" altLang="bg-BG" sz="2600" dirty="0"/>
              <a:t>)</a:t>
            </a:r>
            <a:r>
              <a:rPr lang="bg-BG" altLang="bg-BG" sz="2600" dirty="0"/>
              <a:t> </a:t>
            </a:r>
            <a:r>
              <a:rPr lang="bg-BG" altLang="bg-BG" sz="2600" dirty="0" err="1"/>
              <a:t>are</a:t>
            </a:r>
            <a:r>
              <a:rPr lang="bg-BG" altLang="bg-BG" sz="2600" dirty="0"/>
              <a:t> </a:t>
            </a:r>
            <a:r>
              <a:rPr lang="bg-BG" altLang="bg-BG" sz="2600" dirty="0" err="1"/>
              <a:t>expanding</a:t>
            </a:r>
            <a:r>
              <a:rPr lang="bg-BG" altLang="bg-BG" sz="2600" dirty="0"/>
              <a:t>.</a:t>
            </a:r>
          </a:p>
          <a:p>
            <a:pPr marL="0" lvl="0" indent="0" algn="just" defTabSz="914400" eaLnBrk="0" fontAlgn="base" hangingPunct="0">
              <a:spcBef>
                <a:spcPts val="600"/>
              </a:spcBef>
              <a:spcAft>
                <a:spcPts val="600"/>
              </a:spcAft>
              <a:buClrTx/>
              <a:buSzTx/>
              <a:buFontTx/>
              <a:buChar char="•"/>
            </a:pPr>
            <a:r>
              <a:rPr lang="bg-BG" altLang="bg-BG" sz="2600" dirty="0" err="1"/>
              <a:t>These</a:t>
            </a:r>
            <a:r>
              <a:rPr lang="bg-BG" altLang="bg-BG" sz="2600" dirty="0"/>
              <a:t> </a:t>
            </a:r>
            <a:r>
              <a:rPr lang="bg-BG" altLang="bg-BG" sz="2600" dirty="0" err="1"/>
              <a:t>systems</a:t>
            </a:r>
            <a:r>
              <a:rPr lang="bg-BG" altLang="bg-BG" sz="2600" dirty="0"/>
              <a:t> </a:t>
            </a:r>
            <a:r>
              <a:rPr lang="bg-BG" altLang="bg-BG" sz="2600" dirty="0" err="1"/>
              <a:t>promote</a:t>
            </a:r>
            <a:r>
              <a:rPr lang="bg-BG" altLang="bg-BG" sz="2600" dirty="0"/>
              <a:t> </a:t>
            </a:r>
            <a:r>
              <a:rPr lang="bg-BG" altLang="bg-BG" sz="2600" dirty="0" err="1"/>
              <a:t>financial</a:t>
            </a:r>
            <a:r>
              <a:rPr lang="bg-BG" altLang="bg-BG" sz="2600" dirty="0"/>
              <a:t> </a:t>
            </a:r>
            <a:r>
              <a:rPr lang="bg-BG" altLang="bg-BG" sz="2600" dirty="0" err="1"/>
              <a:t>cooperation</a:t>
            </a:r>
            <a:r>
              <a:rPr lang="bg-BG" altLang="bg-BG" sz="2600" dirty="0"/>
              <a:t> </a:t>
            </a:r>
            <a:r>
              <a:rPr lang="bg-BG" altLang="bg-BG" sz="2600" dirty="0" err="1"/>
              <a:t>and</a:t>
            </a:r>
            <a:r>
              <a:rPr lang="bg-BG" altLang="bg-BG" sz="2600" dirty="0"/>
              <a:t> </a:t>
            </a:r>
            <a:r>
              <a:rPr lang="bg-BG" altLang="bg-BG" sz="2600" dirty="0" err="1"/>
              <a:t>reduce</a:t>
            </a:r>
            <a:r>
              <a:rPr lang="bg-BG" altLang="bg-BG" sz="2600" dirty="0"/>
              <a:t> </a:t>
            </a:r>
            <a:r>
              <a:rPr lang="bg-BG" altLang="bg-BG" sz="2600" dirty="0" err="1"/>
              <a:t>reliance</a:t>
            </a:r>
            <a:r>
              <a:rPr lang="bg-BG" altLang="bg-BG" sz="2600" dirty="0"/>
              <a:t> </a:t>
            </a:r>
            <a:r>
              <a:rPr lang="bg-BG" altLang="bg-BG" sz="2600" dirty="0" err="1"/>
              <a:t>on</a:t>
            </a:r>
            <a:r>
              <a:rPr lang="bg-BG" altLang="bg-BG" sz="2600" dirty="0"/>
              <a:t> </a:t>
            </a:r>
            <a:r>
              <a:rPr lang="bg-BG" altLang="bg-BG" sz="2600" dirty="0" err="1"/>
              <a:t>global</a:t>
            </a:r>
            <a:r>
              <a:rPr lang="bg-BG" altLang="bg-BG" sz="2600" dirty="0"/>
              <a:t> </a:t>
            </a:r>
            <a:r>
              <a:rPr lang="bg-BG" altLang="bg-BG" sz="2600" dirty="0" err="1"/>
              <a:t>financial</a:t>
            </a:r>
            <a:r>
              <a:rPr lang="bg-BG" altLang="bg-BG" sz="2600" dirty="0"/>
              <a:t> </a:t>
            </a:r>
            <a:r>
              <a:rPr lang="bg-BG" altLang="bg-BG" sz="2600" dirty="0" err="1"/>
              <a:t>centers</a:t>
            </a:r>
            <a:r>
              <a:rPr lang="bg-BG" altLang="bg-BG" sz="2600" dirty="0"/>
              <a:t> </a:t>
            </a:r>
            <a:r>
              <a:rPr lang="bg-BG" altLang="bg-BG" sz="2600" dirty="0" err="1"/>
              <a:t>or</a:t>
            </a:r>
            <a:r>
              <a:rPr lang="bg-BG" altLang="bg-BG" sz="2600" dirty="0"/>
              <a:t> </a:t>
            </a:r>
            <a:r>
              <a:rPr lang="bg-BG" altLang="bg-BG" sz="2600" dirty="0" err="1"/>
              <a:t>the</a:t>
            </a:r>
            <a:r>
              <a:rPr lang="bg-BG" altLang="bg-BG" sz="2600" dirty="0"/>
              <a:t> US </a:t>
            </a:r>
            <a:r>
              <a:rPr lang="bg-BG" altLang="bg-BG" sz="2600" dirty="0" err="1"/>
              <a:t>dollar</a:t>
            </a:r>
            <a:r>
              <a:rPr lang="bg-BG" altLang="bg-BG" sz="2600" dirty="0"/>
              <a:t> </a:t>
            </a:r>
            <a:r>
              <a:rPr lang="bg-BG" altLang="bg-BG" sz="2600" dirty="0" err="1"/>
              <a:t>system</a:t>
            </a:r>
            <a:r>
              <a:rPr lang="bg-BG" altLang="bg-BG" sz="2600" dirty="0"/>
              <a:t>.</a:t>
            </a:r>
          </a:p>
          <a:p>
            <a:pPr marL="0" lvl="0" indent="0" algn="just" defTabSz="914400" eaLnBrk="0" fontAlgn="base" hangingPunct="0">
              <a:spcBef>
                <a:spcPts val="600"/>
              </a:spcBef>
              <a:spcAft>
                <a:spcPct val="0"/>
              </a:spcAft>
              <a:buClrTx/>
              <a:buSzTx/>
              <a:buNone/>
            </a:pPr>
            <a:endParaRPr lang="bg-BG" altLang="bg-BG" dirty="0">
              <a:solidFill>
                <a:schemeClr val="tx1"/>
              </a:solidFill>
              <a:latin typeface="Arial" panose="020B0604020202020204" pitchFamily="34" charset="0"/>
            </a:endParaRPr>
          </a:p>
          <a:p>
            <a:pPr marL="0" lvl="0" indent="0" algn="just" defTabSz="914400" eaLnBrk="0" fontAlgn="base" hangingPunct="0">
              <a:spcBef>
                <a:spcPts val="600"/>
              </a:spcBef>
              <a:spcAft>
                <a:spcPct val="0"/>
              </a:spcAft>
              <a:buClrTx/>
              <a:buSzTx/>
              <a:buFontTx/>
              <a:buChar char="•"/>
            </a:pPr>
            <a:endParaRPr lang="bg-BG" altLang="bg-BG" dirty="0">
              <a:solidFill>
                <a:schemeClr val="tx1"/>
              </a:solidFill>
              <a:latin typeface="Arial" panose="020B0604020202020204" pitchFamily="34" charset="0"/>
            </a:endParaRPr>
          </a:p>
          <a:p>
            <a:pPr marL="0" lvl="0" indent="0" algn="just" defTabSz="914400" eaLnBrk="0" fontAlgn="base" hangingPunct="0">
              <a:spcBef>
                <a:spcPts val="600"/>
              </a:spcBef>
              <a:spcAft>
                <a:spcPct val="0"/>
              </a:spcAft>
              <a:buClrTx/>
              <a:buSzTx/>
              <a:buNone/>
            </a:pPr>
            <a:endParaRPr lang="bg-BG" altLang="bg-BG" dirty="0">
              <a:solidFill>
                <a:schemeClr val="tx1"/>
              </a:solidFill>
              <a:latin typeface="Arial" panose="020B0604020202020204" pitchFamily="34" charset="0"/>
            </a:endParaRPr>
          </a:p>
          <a:p>
            <a:pPr algn="just">
              <a:spcBef>
                <a:spcPts val="600"/>
              </a:spcBef>
            </a:pPr>
            <a:endParaRPr lang="bg-BG" dirty="0"/>
          </a:p>
        </p:txBody>
      </p:sp>
    </p:spTree>
    <p:extLst>
      <p:ext uri="{BB962C8B-B14F-4D97-AF65-F5344CB8AC3E}">
        <p14:creationId xmlns:p14="http://schemas.microsoft.com/office/powerpoint/2010/main" val="33097765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dirty="0" err="1"/>
              <a:t>Deglobalization</a:t>
            </a:r>
            <a:r>
              <a:rPr dirty="0"/>
              <a:t> Coefficient (CDG)</a:t>
            </a:r>
            <a:r>
              <a:rPr lang="en-US" dirty="0"/>
              <a:t>:</a:t>
            </a:r>
            <a:r>
              <a:rPr lang="en-GB" b="1" dirty="0"/>
              <a:t> Construction and Results</a:t>
            </a:r>
            <a:br>
              <a:rPr lang="en-GB" b="1" dirty="0"/>
            </a:br>
            <a:endParaRPr dirty="0"/>
          </a:p>
        </p:txBody>
      </p:sp>
      <p:sp>
        <p:nvSpPr>
          <p:cNvPr id="3" name="Content Placeholder 2"/>
          <p:cNvSpPr>
            <a:spLocks noGrp="1"/>
          </p:cNvSpPr>
          <p:nvPr>
            <p:ph idx="1"/>
          </p:nvPr>
        </p:nvSpPr>
        <p:spPr>
          <a:xfrm>
            <a:off x="609599" y="2160590"/>
            <a:ext cx="6347714" cy="4138610"/>
          </a:xfrm>
        </p:spPr>
        <p:txBody>
          <a:bodyPr>
            <a:normAutofit fontScale="85000" lnSpcReduction="10000"/>
          </a:bodyPr>
          <a:lstStyle/>
          <a:p>
            <a:pPr marL="0" indent="0">
              <a:buNone/>
            </a:pPr>
            <a:r>
              <a:rPr lang="en-GB" dirty="0"/>
              <a:t>The </a:t>
            </a:r>
            <a:r>
              <a:rPr lang="en-GB" b="1" dirty="0" err="1"/>
              <a:t>Deglobalization</a:t>
            </a:r>
            <a:r>
              <a:rPr lang="en-GB" b="1" dirty="0"/>
              <a:t> Coefficient</a:t>
            </a:r>
            <a:r>
              <a:rPr lang="en-GB" dirty="0"/>
              <a:t> is based on 5 weighted indicators:</a:t>
            </a:r>
          </a:p>
          <a:p>
            <a:r>
              <a:rPr lang="en-GB" dirty="0"/>
              <a:t>CBC – Capital flows (20%)</a:t>
            </a:r>
          </a:p>
          <a:p>
            <a:r>
              <a:rPr lang="en-GB" dirty="0"/>
              <a:t>IP – Payment diversification (50%)</a:t>
            </a:r>
          </a:p>
          <a:p>
            <a:r>
              <a:rPr lang="en-GB" dirty="0"/>
              <a:t>NA – Monetary autonomy (10%)</a:t>
            </a:r>
          </a:p>
          <a:p>
            <a:r>
              <a:rPr lang="en-GB" dirty="0"/>
              <a:t>PB – Protectionism (10%)</a:t>
            </a:r>
          </a:p>
          <a:p>
            <a:r>
              <a:rPr lang="en-GB" dirty="0"/>
              <a:t>FSO – Regional finance systems (10%)</a:t>
            </a:r>
          </a:p>
          <a:p>
            <a:pPr marL="0" indent="0">
              <a:buNone/>
            </a:pPr>
            <a:endParaRPr lang="en-GB" b="1" dirty="0"/>
          </a:p>
          <a:p>
            <a:pPr marL="0" indent="0">
              <a:buNone/>
            </a:pPr>
            <a:r>
              <a:rPr lang="en-GB" b="1" dirty="0"/>
              <a:t>Scoring scale</a:t>
            </a:r>
            <a:r>
              <a:rPr lang="en-GB" dirty="0"/>
              <a:t>:</a:t>
            </a:r>
          </a:p>
          <a:p>
            <a:r>
              <a:rPr lang="en-GB" dirty="0"/>
              <a:t>CDG = 0: no </a:t>
            </a:r>
            <a:r>
              <a:rPr lang="en-GB" dirty="0" err="1"/>
              <a:t>deglobalization</a:t>
            </a:r>
            <a:endParaRPr lang="en-GB" dirty="0"/>
          </a:p>
          <a:p>
            <a:r>
              <a:rPr lang="en-GB" dirty="0"/>
              <a:t>CDG = 1: full </a:t>
            </a:r>
            <a:r>
              <a:rPr lang="en-GB" dirty="0" err="1"/>
              <a:t>deglobalization</a:t>
            </a:r>
            <a:br>
              <a:rPr lang="en-GB" dirty="0"/>
            </a:br>
            <a:endParaRPr lang="en-GB" dirty="0"/>
          </a:p>
          <a:p>
            <a:r>
              <a:rPr lang="en-GB" b="1" dirty="0"/>
              <a:t>Result</a:t>
            </a:r>
            <a:r>
              <a:rPr lang="en-GB" dirty="0"/>
              <a:t>:</a:t>
            </a:r>
            <a:br>
              <a:rPr lang="en-GB" dirty="0"/>
            </a:br>
            <a:r>
              <a:rPr lang="en-GB" b="1" dirty="0"/>
              <a:t>CDG = 0.50</a:t>
            </a:r>
            <a:r>
              <a:rPr lang="en-GB" dirty="0"/>
              <a:t> → </a:t>
            </a:r>
            <a:r>
              <a:rPr lang="en-GB" i="1" dirty="0"/>
              <a:t>Moderate degree of financial </a:t>
            </a:r>
            <a:r>
              <a:rPr lang="en-GB" i="1" dirty="0" err="1"/>
              <a:t>deglobalization</a:t>
            </a:r>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Заглавие 1">
            <a:extLst>
              <a:ext uri="{FF2B5EF4-FFF2-40B4-BE49-F238E27FC236}">
                <a16:creationId xmlns:a16="http://schemas.microsoft.com/office/drawing/2014/main" id="{D796FCFC-3817-3FFB-5871-8AC2E8F71855}"/>
              </a:ext>
            </a:extLst>
          </p:cNvPr>
          <p:cNvSpPr>
            <a:spLocks noGrp="1" noChangeArrowheads="1"/>
          </p:cNvSpPr>
          <p:nvPr>
            <p:ph type="title"/>
          </p:nvPr>
        </p:nvSpPr>
        <p:spPr>
          <a:xfrm>
            <a:off x="628650" y="806944"/>
            <a:ext cx="7886700" cy="806054"/>
          </a:xfrm>
        </p:spPr>
        <p:txBody>
          <a:bodyPr/>
          <a:lstStyle/>
          <a:p>
            <a:r>
              <a:rPr lang="en-GB" altLang="en-US" dirty="0"/>
              <a:t>Coefficient of </a:t>
            </a:r>
            <a:r>
              <a:rPr lang="en-GB" altLang="en-US" dirty="0" err="1"/>
              <a:t>deglobalization</a:t>
            </a:r>
            <a:endParaRPr lang="en-GB" altLang="en-US" dirty="0"/>
          </a:p>
        </p:txBody>
      </p:sp>
      <p:pic>
        <p:nvPicPr>
          <p:cNvPr id="15363" name="Картина 2">
            <a:extLst>
              <a:ext uri="{FF2B5EF4-FFF2-40B4-BE49-F238E27FC236}">
                <a16:creationId xmlns:a16="http://schemas.microsoft.com/office/drawing/2014/main" id="{966E39FA-F24B-D3E6-514A-79D65FF5EAF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9269" y="2205037"/>
            <a:ext cx="5439966" cy="806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4" name="Текстово поле 4">
            <a:extLst>
              <a:ext uri="{FF2B5EF4-FFF2-40B4-BE49-F238E27FC236}">
                <a16:creationId xmlns:a16="http://schemas.microsoft.com/office/drawing/2014/main" id="{9E1D4CC9-A4BA-E17B-9BA4-7E454C1E77D2}"/>
              </a:ext>
            </a:extLst>
          </p:cNvPr>
          <p:cNvSpPr txBox="1">
            <a:spLocks noChangeArrowheads="1"/>
          </p:cNvSpPr>
          <p:nvPr/>
        </p:nvSpPr>
        <p:spPr bwMode="auto">
          <a:xfrm>
            <a:off x="1195983" y="5657609"/>
            <a:ext cx="658653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ptos" panose="020B0004020202020204" pitchFamily="34" charset="0"/>
              </a:defRPr>
            </a:lvl1pPr>
            <a:lvl2pPr marL="742950" indent="-285750">
              <a:defRPr>
                <a:solidFill>
                  <a:schemeClr val="tx1"/>
                </a:solidFill>
                <a:latin typeface="Aptos" panose="020B0004020202020204" pitchFamily="34" charset="0"/>
              </a:defRPr>
            </a:lvl2pPr>
            <a:lvl3pPr marL="1143000" indent="-228600">
              <a:defRPr>
                <a:solidFill>
                  <a:schemeClr val="tx1"/>
                </a:solidFill>
                <a:latin typeface="Aptos" panose="020B0004020202020204" pitchFamily="34" charset="0"/>
              </a:defRPr>
            </a:lvl3pPr>
            <a:lvl4pPr marL="1600200" indent="-228600">
              <a:defRPr>
                <a:solidFill>
                  <a:schemeClr val="tx1"/>
                </a:solidFill>
                <a:latin typeface="Aptos" panose="020B0004020202020204" pitchFamily="34" charset="0"/>
              </a:defRPr>
            </a:lvl4pPr>
            <a:lvl5pPr marL="2057400" indent="-228600">
              <a:defRPr>
                <a:solidFill>
                  <a:schemeClr val="tx1"/>
                </a:solidFill>
                <a:latin typeface="Aptos" panose="020B0004020202020204" pitchFamily="34" charset="0"/>
              </a:defRPr>
            </a:lvl5pPr>
            <a:lvl6pPr marL="2514600" indent="-228600" fontAlgn="base">
              <a:spcBef>
                <a:spcPct val="0"/>
              </a:spcBef>
              <a:spcAft>
                <a:spcPct val="0"/>
              </a:spcAft>
              <a:defRPr>
                <a:solidFill>
                  <a:schemeClr val="tx1"/>
                </a:solidFill>
                <a:latin typeface="Aptos" panose="020B0004020202020204" pitchFamily="34" charset="0"/>
              </a:defRPr>
            </a:lvl6pPr>
            <a:lvl7pPr marL="2971800" indent="-228600" fontAlgn="base">
              <a:spcBef>
                <a:spcPct val="0"/>
              </a:spcBef>
              <a:spcAft>
                <a:spcPct val="0"/>
              </a:spcAft>
              <a:defRPr>
                <a:solidFill>
                  <a:schemeClr val="tx1"/>
                </a:solidFill>
                <a:latin typeface="Aptos" panose="020B0004020202020204" pitchFamily="34" charset="0"/>
              </a:defRPr>
            </a:lvl7pPr>
            <a:lvl8pPr marL="3429000" indent="-228600" fontAlgn="base">
              <a:spcBef>
                <a:spcPct val="0"/>
              </a:spcBef>
              <a:spcAft>
                <a:spcPct val="0"/>
              </a:spcAft>
              <a:defRPr>
                <a:solidFill>
                  <a:schemeClr val="tx1"/>
                </a:solidFill>
                <a:latin typeface="Aptos" panose="020B0004020202020204" pitchFamily="34" charset="0"/>
              </a:defRPr>
            </a:lvl8pPr>
            <a:lvl9pPr marL="3886200" indent="-228600" fontAlgn="base">
              <a:spcBef>
                <a:spcPct val="0"/>
              </a:spcBef>
              <a:spcAft>
                <a:spcPct val="0"/>
              </a:spcAft>
              <a:defRPr>
                <a:solidFill>
                  <a:schemeClr val="tx1"/>
                </a:solidFill>
                <a:latin typeface="Aptos" panose="020B0004020202020204" pitchFamily="34" charset="0"/>
              </a:defRPr>
            </a:lvl9pPr>
          </a:lstStyle>
          <a:p>
            <a:pPr eaLnBrk="1" hangingPunct="1"/>
            <a:r>
              <a:rPr lang="en-GB" altLang="en-US" dirty="0"/>
              <a:t>The </a:t>
            </a:r>
            <a:r>
              <a:rPr lang="en-GB" altLang="en-US" b="1" dirty="0" err="1"/>
              <a:t>deglobalization</a:t>
            </a:r>
            <a:r>
              <a:rPr lang="en-GB" altLang="en-US" b="1" dirty="0"/>
              <a:t> coefficient </a:t>
            </a:r>
            <a:r>
              <a:rPr lang="en-GB" altLang="en-US" dirty="0"/>
              <a:t>is </a:t>
            </a:r>
            <a:r>
              <a:rPr lang="en-GB" altLang="en-US" b="1" dirty="0">
                <a:solidFill>
                  <a:srgbClr val="C00000"/>
                </a:solidFill>
              </a:rPr>
              <a:t>0.50</a:t>
            </a:r>
            <a:r>
              <a:rPr lang="en-GB" altLang="en-US" dirty="0"/>
              <a:t>. This result indicates that </a:t>
            </a:r>
            <a:r>
              <a:rPr lang="en-GB" altLang="en-US" b="1" dirty="0">
                <a:solidFill>
                  <a:srgbClr val="C00000"/>
                </a:solidFill>
              </a:rPr>
              <a:t>there is a moderate degree of </a:t>
            </a:r>
            <a:r>
              <a:rPr lang="en-GB" altLang="en-US" b="1" dirty="0" err="1">
                <a:solidFill>
                  <a:srgbClr val="C00000"/>
                </a:solidFill>
              </a:rPr>
              <a:t>deglobalization</a:t>
            </a:r>
            <a:r>
              <a:rPr lang="en-GB" altLang="en-US" b="1" dirty="0">
                <a:solidFill>
                  <a:srgbClr val="C00000"/>
                </a:solidFill>
              </a:rPr>
              <a:t> processes taking place.</a:t>
            </a:r>
          </a:p>
        </p:txBody>
      </p:sp>
      <p:graphicFrame>
        <p:nvGraphicFramePr>
          <p:cNvPr id="6" name="Таблица 5">
            <a:extLst>
              <a:ext uri="{FF2B5EF4-FFF2-40B4-BE49-F238E27FC236}">
                <a16:creationId xmlns:a16="http://schemas.microsoft.com/office/drawing/2014/main" id="{8968CD16-9A4B-4EFE-D21C-8A6B669EF26E}"/>
              </a:ext>
            </a:extLst>
          </p:cNvPr>
          <p:cNvGraphicFramePr>
            <a:graphicFrameLocks noGrp="1"/>
          </p:cNvGraphicFramePr>
          <p:nvPr>
            <p:extLst>
              <p:ext uri="{D42A27DB-BD31-4B8C-83A1-F6EECF244321}">
                <p14:modId xmlns:p14="http://schemas.microsoft.com/office/powerpoint/2010/main" val="722430953"/>
              </p:ext>
            </p:extLst>
          </p:nvPr>
        </p:nvGraphicFramePr>
        <p:xfrm>
          <a:off x="916516" y="3011091"/>
          <a:ext cx="6449483" cy="1966471"/>
        </p:xfrm>
        <a:graphic>
          <a:graphicData uri="http://schemas.openxmlformats.org/drawingml/2006/table">
            <a:tbl>
              <a:tblPr firstRow="1" firstCol="1" bandRow="1">
                <a:tableStyleId>{5C22544A-7EE6-4342-B048-85BDC9FD1C3A}</a:tableStyleId>
              </a:tblPr>
              <a:tblGrid>
                <a:gridCol w="2147139">
                  <a:extLst>
                    <a:ext uri="{9D8B030D-6E8A-4147-A177-3AD203B41FA5}">
                      <a16:colId xmlns:a16="http://schemas.microsoft.com/office/drawing/2014/main" val="20000"/>
                    </a:ext>
                  </a:extLst>
                </a:gridCol>
                <a:gridCol w="4302344">
                  <a:extLst>
                    <a:ext uri="{9D8B030D-6E8A-4147-A177-3AD203B41FA5}">
                      <a16:colId xmlns:a16="http://schemas.microsoft.com/office/drawing/2014/main" val="20001"/>
                    </a:ext>
                  </a:extLst>
                </a:gridCol>
              </a:tblGrid>
              <a:tr h="146780">
                <a:tc>
                  <a:txBody>
                    <a:bodyPr/>
                    <a:lstStyle/>
                    <a:p>
                      <a:pPr>
                        <a:lnSpc>
                          <a:spcPct val="107000"/>
                        </a:lnSpc>
                        <a:spcBef>
                          <a:spcPts val="600"/>
                        </a:spcBef>
                        <a:spcAft>
                          <a:spcPts val="600"/>
                        </a:spcAft>
                        <a:buNone/>
                      </a:pPr>
                      <a:r>
                        <a:rPr lang="bg-BG" sz="1800">
                          <a:effectLst/>
                        </a:rPr>
                        <a:t>Value of the coefficient</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51426" marR="51426" marT="0" marB="0" anchor="b"/>
                </a:tc>
                <a:tc>
                  <a:txBody>
                    <a:bodyPr/>
                    <a:lstStyle/>
                    <a:p>
                      <a:pPr algn="ctr">
                        <a:lnSpc>
                          <a:spcPct val="107000"/>
                        </a:lnSpc>
                        <a:spcBef>
                          <a:spcPts val="600"/>
                        </a:spcBef>
                        <a:spcAft>
                          <a:spcPts val="600"/>
                        </a:spcAft>
                        <a:buNone/>
                      </a:pPr>
                      <a:r>
                        <a:rPr lang="bg-BG" sz="1600">
                          <a:effectLst/>
                        </a:rPr>
                        <a:t>Score/Outcome</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51426" marR="51426" marT="0" marB="0" anchor="b"/>
                </a:tc>
                <a:extLst>
                  <a:ext uri="{0D108BD9-81ED-4DB2-BD59-A6C34878D82A}">
                    <a16:rowId xmlns:a16="http://schemas.microsoft.com/office/drawing/2014/main" val="10000"/>
                  </a:ext>
                </a:extLst>
              </a:tr>
              <a:tr h="146780">
                <a:tc>
                  <a:txBody>
                    <a:bodyPr/>
                    <a:lstStyle/>
                    <a:p>
                      <a:pPr>
                        <a:lnSpc>
                          <a:spcPct val="107000"/>
                        </a:lnSpc>
                        <a:spcBef>
                          <a:spcPts val="600"/>
                        </a:spcBef>
                        <a:spcAft>
                          <a:spcPts val="600"/>
                        </a:spcAft>
                        <a:buNone/>
                      </a:pPr>
                      <a:r>
                        <a:rPr lang="en-GB" sz="1800">
                          <a:effectLst/>
                        </a:rPr>
                        <a:t>CDG = 0 </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51426" marR="51426" marT="0" marB="0" anchor="b"/>
                </a:tc>
                <a:tc>
                  <a:txBody>
                    <a:bodyPr/>
                    <a:lstStyle/>
                    <a:p>
                      <a:pPr>
                        <a:lnSpc>
                          <a:spcPct val="107000"/>
                        </a:lnSpc>
                        <a:spcBef>
                          <a:spcPts val="600"/>
                        </a:spcBef>
                        <a:spcAft>
                          <a:spcPts val="600"/>
                        </a:spcAft>
                        <a:buNone/>
                      </a:pPr>
                      <a:r>
                        <a:rPr lang="en-GB" sz="1600">
                          <a:effectLst/>
                        </a:rPr>
                        <a:t>There is no deglobalization </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51426" marR="51426" marT="0" marB="0" anchor="b"/>
                </a:tc>
                <a:extLst>
                  <a:ext uri="{0D108BD9-81ED-4DB2-BD59-A6C34878D82A}">
                    <a16:rowId xmlns:a16="http://schemas.microsoft.com/office/drawing/2014/main" val="10001"/>
                  </a:ext>
                </a:extLst>
              </a:tr>
              <a:tr h="146780">
                <a:tc>
                  <a:txBody>
                    <a:bodyPr/>
                    <a:lstStyle/>
                    <a:p>
                      <a:pPr>
                        <a:lnSpc>
                          <a:spcPct val="107000"/>
                        </a:lnSpc>
                        <a:spcBef>
                          <a:spcPts val="600"/>
                        </a:spcBef>
                        <a:spcAft>
                          <a:spcPts val="600"/>
                        </a:spcAft>
                        <a:buNone/>
                      </a:pPr>
                      <a:r>
                        <a:rPr lang="bg-BG" sz="1800">
                          <a:effectLst/>
                        </a:rPr>
                        <a:t>0 &lt; CDG ≤ 0.3</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51426" marR="51426" marT="0" marB="0" anchor="b"/>
                </a:tc>
                <a:tc>
                  <a:txBody>
                    <a:bodyPr/>
                    <a:lstStyle/>
                    <a:p>
                      <a:pPr>
                        <a:lnSpc>
                          <a:spcPct val="107000"/>
                        </a:lnSpc>
                        <a:spcBef>
                          <a:spcPts val="600"/>
                        </a:spcBef>
                        <a:spcAft>
                          <a:spcPts val="600"/>
                        </a:spcAft>
                        <a:buNone/>
                      </a:pPr>
                      <a:r>
                        <a:rPr lang="en-GB" sz="1600">
                          <a:effectLst/>
                        </a:rPr>
                        <a:t>Small degree of deglobalization processes</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51426" marR="51426" marT="0" marB="0" anchor="b"/>
                </a:tc>
                <a:extLst>
                  <a:ext uri="{0D108BD9-81ED-4DB2-BD59-A6C34878D82A}">
                    <a16:rowId xmlns:a16="http://schemas.microsoft.com/office/drawing/2014/main" val="10002"/>
                  </a:ext>
                </a:extLst>
              </a:tr>
              <a:tr h="146780">
                <a:tc>
                  <a:txBody>
                    <a:bodyPr/>
                    <a:lstStyle/>
                    <a:p>
                      <a:pPr>
                        <a:lnSpc>
                          <a:spcPct val="107000"/>
                        </a:lnSpc>
                        <a:spcBef>
                          <a:spcPts val="600"/>
                        </a:spcBef>
                        <a:spcAft>
                          <a:spcPts val="600"/>
                        </a:spcAft>
                        <a:buNone/>
                      </a:pPr>
                      <a:r>
                        <a:rPr lang="bg-BG" sz="1800" dirty="0">
                          <a:effectLst/>
                        </a:rPr>
                        <a:t>0.3 &lt; CDG ≤0.7</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1426" marR="51426" marT="0" marB="0" anchor="b"/>
                </a:tc>
                <a:tc>
                  <a:txBody>
                    <a:bodyPr/>
                    <a:lstStyle/>
                    <a:p>
                      <a:pPr>
                        <a:lnSpc>
                          <a:spcPct val="107000"/>
                        </a:lnSpc>
                        <a:spcBef>
                          <a:spcPts val="600"/>
                        </a:spcBef>
                        <a:spcAft>
                          <a:spcPts val="600"/>
                        </a:spcAft>
                        <a:buNone/>
                      </a:pPr>
                      <a:r>
                        <a:rPr lang="bg-BG" sz="1600">
                          <a:effectLst/>
                        </a:rPr>
                        <a:t>Moderate degree of </a:t>
                      </a:r>
                      <a:r>
                        <a:rPr lang="en-US" sz="1600">
                          <a:effectLst/>
                        </a:rPr>
                        <a:t>de</a:t>
                      </a:r>
                      <a:r>
                        <a:rPr lang="bg-BG" sz="1600">
                          <a:effectLst/>
                        </a:rPr>
                        <a:t>globalization processes</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51426" marR="51426" marT="0" marB="0" anchor="b"/>
                </a:tc>
                <a:extLst>
                  <a:ext uri="{0D108BD9-81ED-4DB2-BD59-A6C34878D82A}">
                    <a16:rowId xmlns:a16="http://schemas.microsoft.com/office/drawing/2014/main" val="10003"/>
                  </a:ext>
                </a:extLst>
              </a:tr>
              <a:tr h="146780">
                <a:tc>
                  <a:txBody>
                    <a:bodyPr/>
                    <a:lstStyle/>
                    <a:p>
                      <a:pPr>
                        <a:lnSpc>
                          <a:spcPct val="107000"/>
                        </a:lnSpc>
                        <a:spcBef>
                          <a:spcPts val="600"/>
                        </a:spcBef>
                        <a:spcAft>
                          <a:spcPts val="600"/>
                        </a:spcAft>
                        <a:buNone/>
                      </a:pPr>
                      <a:r>
                        <a:rPr lang="bg-BG" sz="1800">
                          <a:effectLst/>
                        </a:rPr>
                        <a:t>0.7 &lt; CDG &lt; 1</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51426" marR="51426" marT="0" marB="0" anchor="b"/>
                </a:tc>
                <a:tc>
                  <a:txBody>
                    <a:bodyPr/>
                    <a:lstStyle/>
                    <a:p>
                      <a:pPr>
                        <a:lnSpc>
                          <a:spcPct val="107000"/>
                        </a:lnSpc>
                        <a:spcBef>
                          <a:spcPts val="600"/>
                        </a:spcBef>
                        <a:spcAft>
                          <a:spcPts val="600"/>
                        </a:spcAft>
                        <a:buNone/>
                      </a:pPr>
                      <a:r>
                        <a:rPr lang="bg-BG" sz="1600">
                          <a:effectLst/>
                        </a:rPr>
                        <a:t>L</a:t>
                      </a:r>
                      <a:r>
                        <a:rPr lang="en-GB" sz="1600">
                          <a:effectLst/>
                        </a:rPr>
                        <a:t>arge degree of deglobalization processes</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51426" marR="51426" marT="0" marB="0" anchor="b"/>
                </a:tc>
                <a:extLst>
                  <a:ext uri="{0D108BD9-81ED-4DB2-BD59-A6C34878D82A}">
                    <a16:rowId xmlns:a16="http://schemas.microsoft.com/office/drawing/2014/main" val="10004"/>
                  </a:ext>
                </a:extLst>
              </a:tr>
              <a:tr h="146780">
                <a:tc>
                  <a:txBody>
                    <a:bodyPr/>
                    <a:lstStyle/>
                    <a:p>
                      <a:pPr>
                        <a:lnSpc>
                          <a:spcPct val="107000"/>
                        </a:lnSpc>
                        <a:spcBef>
                          <a:spcPts val="600"/>
                        </a:spcBef>
                        <a:spcAft>
                          <a:spcPts val="600"/>
                        </a:spcAft>
                        <a:buNone/>
                      </a:pPr>
                      <a:r>
                        <a:rPr lang="bg-BG" sz="1800" dirty="0">
                          <a:effectLst/>
                        </a:rPr>
                        <a:t>CDG = 1</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1426" marR="51426" marT="0" marB="0" anchor="b"/>
                </a:tc>
                <a:tc>
                  <a:txBody>
                    <a:bodyPr/>
                    <a:lstStyle/>
                    <a:p>
                      <a:pPr>
                        <a:lnSpc>
                          <a:spcPct val="107000"/>
                        </a:lnSpc>
                        <a:spcBef>
                          <a:spcPts val="600"/>
                        </a:spcBef>
                        <a:spcAft>
                          <a:spcPts val="600"/>
                        </a:spcAft>
                        <a:buNone/>
                      </a:pPr>
                      <a:r>
                        <a:rPr lang="bg-BG" sz="1600" dirty="0" err="1">
                          <a:effectLst/>
                        </a:rPr>
                        <a:t>There</a:t>
                      </a:r>
                      <a:r>
                        <a:rPr lang="bg-BG" sz="1600" dirty="0">
                          <a:effectLst/>
                        </a:rPr>
                        <a:t> </a:t>
                      </a:r>
                      <a:r>
                        <a:rPr lang="bg-BG" sz="1600" dirty="0" err="1">
                          <a:effectLst/>
                        </a:rPr>
                        <a:t>is</a:t>
                      </a:r>
                      <a:r>
                        <a:rPr lang="bg-BG" sz="1600" dirty="0">
                          <a:effectLst/>
                        </a:rPr>
                        <a:t> </a:t>
                      </a:r>
                      <a:r>
                        <a:rPr lang="bg-BG" sz="1600" dirty="0" err="1">
                          <a:effectLst/>
                        </a:rPr>
                        <a:t>absolute</a:t>
                      </a:r>
                      <a:r>
                        <a:rPr lang="bg-BG" sz="1600" dirty="0">
                          <a:effectLst/>
                        </a:rPr>
                        <a:t> </a:t>
                      </a:r>
                      <a:r>
                        <a:rPr lang="bg-BG" sz="1600" dirty="0" err="1">
                          <a:effectLst/>
                        </a:rPr>
                        <a:t>deglobalization</a:t>
                      </a:r>
                      <a:r>
                        <a:rPr lang="bg-BG" sz="1600" dirty="0">
                          <a:effectLst/>
                        </a:rPr>
                        <a:t>.</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1426" marR="51426" marT="0" marB="0" anchor="b"/>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8413492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Discussion</a:t>
            </a:r>
          </a:p>
        </p:txBody>
      </p:sp>
      <p:sp>
        <p:nvSpPr>
          <p:cNvPr id="3" name="Content Placeholder 2"/>
          <p:cNvSpPr>
            <a:spLocks noGrp="1"/>
          </p:cNvSpPr>
          <p:nvPr>
            <p:ph idx="1"/>
          </p:nvPr>
        </p:nvSpPr>
        <p:spPr/>
        <p:txBody>
          <a:bodyPr>
            <a:normAutofit fontScale="92500" lnSpcReduction="20000"/>
          </a:bodyPr>
          <a:lstStyle/>
          <a:p>
            <a:r>
              <a:rPr lang="en-US" sz="2000" b="1" dirty="0"/>
              <a:t>Moderate </a:t>
            </a:r>
            <a:r>
              <a:rPr lang="en-US" sz="2000" b="1" dirty="0" err="1"/>
              <a:t>deglobalization</a:t>
            </a:r>
            <a:r>
              <a:rPr lang="en-US" sz="2000" dirty="0"/>
              <a:t> is underway, especially in capital markets</a:t>
            </a:r>
          </a:p>
          <a:p>
            <a:r>
              <a:rPr lang="en-US" sz="2000" dirty="0"/>
              <a:t>Shift from global to </a:t>
            </a:r>
            <a:r>
              <a:rPr lang="en-US" sz="2000" b="1" dirty="0"/>
              <a:t>regional finance structures</a:t>
            </a:r>
            <a:r>
              <a:rPr lang="en-US" sz="2000" dirty="0"/>
              <a:t> </a:t>
            </a:r>
          </a:p>
          <a:p>
            <a:r>
              <a:rPr lang="en-US" sz="2000" dirty="0"/>
              <a:t>Digital platforms partially </a:t>
            </a:r>
            <a:r>
              <a:rPr lang="en-US" sz="2000" b="1" dirty="0"/>
              <a:t>compensate</a:t>
            </a:r>
            <a:r>
              <a:rPr lang="en-US" sz="2000" dirty="0"/>
              <a:t> for protectionist trends</a:t>
            </a:r>
          </a:p>
          <a:p>
            <a:r>
              <a:rPr lang="en-US" sz="2000" dirty="0"/>
              <a:t>National governments are regaining </a:t>
            </a:r>
            <a:r>
              <a:rPr lang="en-US" sz="2000" b="1" dirty="0"/>
              <a:t>monetary control</a:t>
            </a:r>
            <a:endParaRPr lang="en-US" sz="2000" dirty="0"/>
          </a:p>
          <a:p>
            <a:pPr marL="0" indent="0">
              <a:buNone/>
            </a:pPr>
            <a:endParaRPr lang="en-US" sz="2000" b="1" dirty="0"/>
          </a:p>
          <a:p>
            <a:pPr marL="0" indent="0">
              <a:buNone/>
            </a:pPr>
            <a:r>
              <a:rPr lang="en-US" sz="2000" b="1" dirty="0"/>
              <a:t>Literature confirms</a:t>
            </a:r>
            <a:r>
              <a:rPr lang="en-US" sz="2000" dirty="0"/>
              <a:t>:</a:t>
            </a:r>
          </a:p>
          <a:p>
            <a:r>
              <a:rPr lang="en-US" sz="2000" dirty="0"/>
              <a:t>Regionalism is increasing (</a:t>
            </a:r>
            <a:r>
              <a:rPr lang="en-US" sz="2000" dirty="0" err="1"/>
              <a:t>Lamba</a:t>
            </a:r>
            <a:r>
              <a:rPr lang="en-US" sz="2000" dirty="0"/>
              <a:t>, 2021)</a:t>
            </a:r>
          </a:p>
          <a:p>
            <a:r>
              <a:rPr lang="en-US" sz="2000" dirty="0"/>
              <a:t>Digital tools have dual role: enabler of globalization, but also a fragmentation risk (He, 2021)</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Conclusion and Implications</a:t>
            </a:r>
          </a:p>
        </p:txBody>
      </p:sp>
      <p:sp>
        <p:nvSpPr>
          <p:cNvPr id="3" name="Content Placeholder 2"/>
          <p:cNvSpPr>
            <a:spLocks noGrp="1"/>
          </p:cNvSpPr>
          <p:nvPr>
            <p:ph idx="1"/>
          </p:nvPr>
        </p:nvSpPr>
        <p:spPr>
          <a:xfrm>
            <a:off x="609599" y="1991257"/>
            <a:ext cx="7095068" cy="3880773"/>
          </a:xfrm>
        </p:spPr>
        <p:txBody>
          <a:bodyPr>
            <a:noAutofit/>
          </a:bodyPr>
          <a:lstStyle/>
          <a:p>
            <a:r>
              <a:rPr lang="en-US" sz="1600" dirty="0"/>
              <a:t>Globalization is </a:t>
            </a:r>
            <a:r>
              <a:rPr lang="en-US" sz="1600" b="1" dirty="0"/>
              <a:t>reconfiguring</a:t>
            </a:r>
            <a:r>
              <a:rPr lang="en-US" sz="1600" dirty="0"/>
              <a:t>, not reversing</a:t>
            </a:r>
          </a:p>
          <a:p>
            <a:r>
              <a:rPr lang="en-US" sz="1600" dirty="0"/>
              <a:t>Cross-border capital flows are shrinking, but </a:t>
            </a:r>
            <a:r>
              <a:rPr lang="en-US" sz="1600" b="1" dirty="0"/>
              <a:t>services and digital trade are expanding</a:t>
            </a:r>
            <a:endParaRPr lang="en-US" sz="1600" dirty="0"/>
          </a:p>
          <a:p>
            <a:r>
              <a:rPr lang="en-US" sz="1600" dirty="0"/>
              <a:t>States must balance </a:t>
            </a:r>
            <a:r>
              <a:rPr lang="en-US" sz="1600" b="1" dirty="0"/>
              <a:t>resilience and integration</a:t>
            </a:r>
            <a:r>
              <a:rPr lang="en-US" sz="1600" dirty="0"/>
              <a:t> in financial architecture</a:t>
            </a:r>
          </a:p>
          <a:p>
            <a:pPr marL="0" indent="0">
              <a:buNone/>
            </a:pPr>
            <a:endParaRPr lang="en-US" sz="1600" b="1" dirty="0"/>
          </a:p>
          <a:p>
            <a:pPr marL="0" indent="0">
              <a:buNone/>
            </a:pPr>
            <a:r>
              <a:rPr lang="en-US" sz="1600" b="1" dirty="0"/>
              <a:t>Future challenges</a:t>
            </a:r>
            <a:r>
              <a:rPr lang="en-US" sz="1600" dirty="0"/>
              <a:t>:</a:t>
            </a:r>
          </a:p>
          <a:p>
            <a:r>
              <a:rPr lang="en-US" sz="1600" dirty="0"/>
              <a:t>Managing fragmentation vs. innovation</a:t>
            </a:r>
          </a:p>
          <a:p>
            <a:r>
              <a:rPr lang="en-US" sz="1600" dirty="0"/>
              <a:t>Global cooperation in digital and decentralized finance</a:t>
            </a:r>
          </a:p>
          <a:p>
            <a:pPr marL="0" indent="0">
              <a:buNone/>
            </a:pPr>
            <a:endParaRPr sz="1600" dirty="0"/>
          </a:p>
          <a:p>
            <a:pPr marL="0" indent="0">
              <a:buNone/>
            </a:pPr>
            <a:r>
              <a:rPr sz="1600" dirty="0"/>
              <a:t>Tools like CDG help anticipate risks.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Future Research Directions</a:t>
            </a:r>
          </a:p>
        </p:txBody>
      </p:sp>
      <p:sp>
        <p:nvSpPr>
          <p:cNvPr id="3" name="Content Placeholder 2"/>
          <p:cNvSpPr>
            <a:spLocks noGrp="1"/>
          </p:cNvSpPr>
          <p:nvPr>
            <p:ph idx="1"/>
          </p:nvPr>
        </p:nvSpPr>
        <p:spPr>
          <a:xfrm>
            <a:off x="345988" y="2346857"/>
            <a:ext cx="6874934" cy="3880773"/>
          </a:xfrm>
        </p:spPr>
        <p:txBody>
          <a:bodyPr>
            <a:normAutofit fontScale="85000" lnSpcReduction="20000"/>
          </a:bodyPr>
          <a:lstStyle/>
          <a:p>
            <a:r>
              <a:rPr lang="en-US" sz="2400" b="1" dirty="0"/>
              <a:t>Impact of Central Bank Digital Currencies (CBDCs)</a:t>
            </a:r>
            <a:r>
              <a:rPr lang="en-US" sz="2400" dirty="0"/>
              <a:t> on global monetary flows</a:t>
            </a:r>
          </a:p>
          <a:p>
            <a:r>
              <a:rPr lang="en-US" sz="2400" b="1" dirty="0"/>
              <a:t>Decentralized Finance (</a:t>
            </a:r>
            <a:r>
              <a:rPr lang="en-US" sz="2400" b="1" dirty="0" err="1"/>
              <a:t>DeFi</a:t>
            </a:r>
            <a:r>
              <a:rPr lang="en-US" sz="2400" b="1" dirty="0"/>
              <a:t>)</a:t>
            </a:r>
            <a:r>
              <a:rPr lang="en-US" sz="2400" dirty="0"/>
              <a:t> as an alternative architecture</a:t>
            </a:r>
          </a:p>
          <a:p>
            <a:r>
              <a:rPr lang="en-US" sz="2400" dirty="0"/>
              <a:t>Role of </a:t>
            </a:r>
            <a:r>
              <a:rPr lang="en-US" sz="2400" b="1" dirty="0"/>
              <a:t>artificial intelligence</a:t>
            </a:r>
            <a:r>
              <a:rPr lang="en-US" sz="2400" dirty="0"/>
              <a:t> in cross-border compliance and financial regulation</a:t>
            </a:r>
          </a:p>
          <a:p>
            <a:r>
              <a:rPr lang="en-US" sz="2400" dirty="0"/>
              <a:t>Enhancing the CDG index with real-time data and broader regional coverage</a:t>
            </a:r>
          </a:p>
          <a:p>
            <a:endParaRPr lang="en-US" sz="2400" dirty="0"/>
          </a:p>
          <a:p>
            <a:pPr marL="0" indent="0">
              <a:buNone/>
            </a:pPr>
            <a:r>
              <a:rPr lang="en-US" sz="2400" dirty="0"/>
              <a:t>The current moment is not the end of globalization, but rather its </a:t>
            </a:r>
            <a:r>
              <a:rPr lang="en-US" sz="2400" b="1" dirty="0"/>
              <a:t>next iteration</a:t>
            </a:r>
            <a:r>
              <a:rPr lang="en-US" sz="2400" dirty="0"/>
              <a:t>, shaped by technology, resilience, and political recalibration.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a:xfrm>
            <a:off x="1049866" y="3098800"/>
            <a:ext cx="6347713" cy="1320800"/>
          </a:xfrm>
        </p:spPr>
        <p:txBody>
          <a:bodyPr/>
          <a:lstStyle/>
          <a:p>
            <a:r>
              <a:rPr lang="en-US" dirty="0"/>
              <a:t>Thank you for your attention!</a:t>
            </a:r>
            <a:br>
              <a:rPr lang="bg-BG" dirty="0"/>
            </a:br>
            <a:endParaRPr lang="bg-BG" dirty="0"/>
          </a:p>
        </p:txBody>
      </p:sp>
    </p:spTree>
    <p:extLst>
      <p:ext uri="{BB962C8B-B14F-4D97-AF65-F5344CB8AC3E}">
        <p14:creationId xmlns:p14="http://schemas.microsoft.com/office/powerpoint/2010/main" val="30080079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304800"/>
            <a:ext cx="6347713" cy="1320800"/>
          </a:xfrm>
        </p:spPr>
        <p:txBody>
          <a:bodyPr/>
          <a:lstStyle/>
          <a:p>
            <a:r>
              <a:rPr dirty="0"/>
              <a:t>Research Aim and Key Questions</a:t>
            </a:r>
          </a:p>
        </p:txBody>
      </p:sp>
      <p:sp>
        <p:nvSpPr>
          <p:cNvPr id="3" name="Content Placeholder 2"/>
          <p:cNvSpPr>
            <a:spLocks noGrp="1"/>
          </p:cNvSpPr>
          <p:nvPr>
            <p:ph idx="1"/>
          </p:nvPr>
        </p:nvSpPr>
        <p:spPr>
          <a:xfrm>
            <a:off x="457199" y="1957390"/>
            <a:ext cx="6347714" cy="3880773"/>
          </a:xfrm>
        </p:spPr>
        <p:txBody>
          <a:bodyPr>
            <a:noAutofit/>
          </a:bodyPr>
          <a:lstStyle/>
          <a:p>
            <a:pPr>
              <a:lnSpc>
                <a:spcPct val="120000"/>
              </a:lnSpc>
            </a:pPr>
            <a:r>
              <a:rPr sz="1600" dirty="0"/>
              <a:t>This research explores whether current shifts in international finance and payments reflect a fundamental transformation</a:t>
            </a:r>
            <a:r>
              <a:rPr lang="bg-BG" sz="1600" dirty="0"/>
              <a:t> </a:t>
            </a:r>
            <a:r>
              <a:rPr sz="1600" dirty="0"/>
              <a:t>or a temporary phase.</a:t>
            </a:r>
          </a:p>
          <a:p>
            <a:pPr>
              <a:lnSpc>
                <a:spcPct val="120000"/>
              </a:lnSpc>
            </a:pPr>
            <a:endParaRPr sz="1600" dirty="0"/>
          </a:p>
          <a:p>
            <a:pPr>
              <a:lnSpc>
                <a:spcPct val="120000"/>
              </a:lnSpc>
            </a:pPr>
            <a:r>
              <a:rPr sz="1600" dirty="0"/>
              <a:t>Research Questions:</a:t>
            </a:r>
          </a:p>
          <a:p>
            <a:pPr>
              <a:lnSpc>
                <a:spcPct val="120000"/>
              </a:lnSpc>
            </a:pPr>
            <a:r>
              <a:rPr sz="1600" dirty="0"/>
              <a:t>• Is financial </a:t>
            </a:r>
            <a:r>
              <a:rPr sz="1600" dirty="0" err="1"/>
              <a:t>deglobalization</a:t>
            </a:r>
            <a:r>
              <a:rPr sz="1600" dirty="0"/>
              <a:t> real and measurable?</a:t>
            </a:r>
          </a:p>
          <a:p>
            <a:pPr>
              <a:lnSpc>
                <a:spcPct val="120000"/>
              </a:lnSpc>
            </a:pPr>
            <a:r>
              <a:rPr sz="1600" dirty="0"/>
              <a:t>• How significant are the trends?</a:t>
            </a:r>
          </a:p>
          <a:p>
            <a:pPr>
              <a:lnSpc>
                <a:spcPct val="120000"/>
              </a:lnSpc>
            </a:pPr>
            <a:r>
              <a:rPr sz="1600" dirty="0"/>
              <a:t>• Can we quantify </a:t>
            </a:r>
            <a:r>
              <a:rPr sz="1600" dirty="0" err="1"/>
              <a:t>deglobalization</a:t>
            </a:r>
            <a:r>
              <a:rPr sz="1600" dirty="0"/>
              <a:t>?</a:t>
            </a:r>
          </a:p>
          <a:p>
            <a:pPr>
              <a:lnSpc>
                <a:spcPct val="120000"/>
              </a:lnSpc>
            </a:pPr>
            <a:endParaRPr sz="1600" dirty="0"/>
          </a:p>
          <a:p>
            <a:pPr>
              <a:lnSpc>
                <a:spcPct val="120000"/>
              </a:lnSpc>
            </a:pPr>
            <a:r>
              <a:rPr sz="1600" dirty="0"/>
              <a:t>Objective:</a:t>
            </a:r>
            <a:r>
              <a:rPr lang="en-US" sz="1600" dirty="0"/>
              <a:t> To develop a</a:t>
            </a:r>
            <a:r>
              <a:rPr sz="1600" dirty="0"/>
              <a:t> </a:t>
            </a:r>
            <a:r>
              <a:rPr sz="1600" dirty="0" err="1"/>
              <a:t>Deglobalization</a:t>
            </a:r>
            <a:r>
              <a:rPr sz="1600" dirty="0"/>
              <a:t> Coefficient </a:t>
            </a:r>
            <a:r>
              <a:rPr lang="en-US" sz="1600" dirty="0"/>
              <a:t>and assess the degree of financial </a:t>
            </a:r>
            <a:r>
              <a:rPr lang="en-US" sz="1600" dirty="0" err="1"/>
              <a:t>deglobalization</a:t>
            </a:r>
            <a:r>
              <a:rPr lang="en-US" sz="1600" dirty="0"/>
              <a:t> using empirical indicators.</a:t>
            </a:r>
            <a:endParaRPr sz="1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1999" y="324915"/>
            <a:ext cx="6347713" cy="1320800"/>
          </a:xfrm>
        </p:spPr>
        <p:txBody>
          <a:bodyPr/>
          <a:lstStyle/>
          <a:p>
            <a:r>
              <a:rPr dirty="0"/>
              <a:t>Methodological Framework</a:t>
            </a:r>
          </a:p>
        </p:txBody>
      </p:sp>
      <p:sp>
        <p:nvSpPr>
          <p:cNvPr id="3" name="Content Placeholder 2"/>
          <p:cNvSpPr>
            <a:spLocks noGrp="1"/>
          </p:cNvSpPr>
          <p:nvPr>
            <p:ph idx="1"/>
          </p:nvPr>
        </p:nvSpPr>
        <p:spPr>
          <a:xfrm>
            <a:off x="609597" y="1337734"/>
            <a:ext cx="7653869" cy="4070222"/>
          </a:xfrm>
        </p:spPr>
        <p:txBody>
          <a:bodyPr>
            <a:noAutofit/>
          </a:bodyPr>
          <a:lstStyle/>
          <a:p>
            <a:pPr marL="0" indent="0">
              <a:buNone/>
            </a:pPr>
            <a:r>
              <a:rPr lang="en-GB" sz="1600" b="1" dirty="0"/>
              <a:t>Approach</a:t>
            </a:r>
            <a:r>
              <a:rPr lang="en-GB" sz="1400" dirty="0"/>
              <a:t>:</a:t>
            </a:r>
          </a:p>
          <a:p>
            <a:r>
              <a:rPr lang="en-GB" sz="1400" dirty="0"/>
              <a:t>Theoretical and empirical synthesis</a:t>
            </a:r>
          </a:p>
          <a:p>
            <a:r>
              <a:rPr lang="en-GB" sz="1400" dirty="0"/>
              <a:t>Quantitative data analysis (2007–2022)</a:t>
            </a:r>
          </a:p>
          <a:p>
            <a:r>
              <a:rPr lang="en-GB" sz="1400" dirty="0"/>
              <a:t>Development of an original </a:t>
            </a:r>
            <a:r>
              <a:rPr lang="en-GB" sz="1400" b="1" dirty="0" err="1"/>
              <a:t>Deglobalization</a:t>
            </a:r>
            <a:r>
              <a:rPr lang="en-GB" sz="1400" b="1" dirty="0"/>
              <a:t> Coefficient (CDG)</a:t>
            </a:r>
          </a:p>
          <a:p>
            <a:endParaRPr lang="en-GB" sz="1400" dirty="0"/>
          </a:p>
          <a:p>
            <a:pPr marL="0" indent="0">
              <a:buNone/>
            </a:pPr>
            <a:r>
              <a:rPr lang="en-GB" sz="1600" b="1" dirty="0"/>
              <a:t>Data</a:t>
            </a:r>
            <a:r>
              <a:rPr lang="en-GB" sz="1400" b="1" dirty="0"/>
              <a:t> </a:t>
            </a:r>
            <a:r>
              <a:rPr lang="en-GB" sz="1600" b="1" dirty="0"/>
              <a:t>Sources</a:t>
            </a:r>
            <a:r>
              <a:rPr lang="en-GB" sz="1400" dirty="0"/>
              <a:t>:</a:t>
            </a:r>
          </a:p>
          <a:p>
            <a:r>
              <a:rPr lang="en-GB" sz="1400" dirty="0"/>
              <a:t>UNCTAD (FDI statistics)</a:t>
            </a:r>
          </a:p>
          <a:p>
            <a:r>
              <a:rPr lang="en-GB" sz="1400" dirty="0"/>
              <a:t>Bank for International Settlements (foreign exchange turnover)</a:t>
            </a:r>
          </a:p>
          <a:p>
            <a:r>
              <a:rPr lang="en-GB" sz="1400" dirty="0"/>
              <a:t>Eurostat</a:t>
            </a:r>
          </a:p>
          <a:p>
            <a:endParaRPr lang="en-GB" sz="1400" dirty="0"/>
          </a:p>
          <a:p>
            <a:pPr marL="0" indent="0">
              <a:buNone/>
            </a:pPr>
            <a:r>
              <a:rPr lang="en-US" sz="1600" b="1" dirty="0"/>
              <a:t>Key</a:t>
            </a:r>
            <a:r>
              <a:rPr lang="en-US" sz="1400" b="1" dirty="0"/>
              <a:t> </a:t>
            </a:r>
            <a:r>
              <a:rPr lang="en-US" sz="1600" b="1" dirty="0"/>
              <a:t>Indicators</a:t>
            </a:r>
            <a:r>
              <a:rPr lang="en-US" sz="1400" dirty="0"/>
              <a:t>:</a:t>
            </a:r>
          </a:p>
          <a:p>
            <a:r>
              <a:rPr lang="en-US" sz="1400" dirty="0"/>
              <a:t>Cross-border capital flows</a:t>
            </a:r>
          </a:p>
          <a:p>
            <a:r>
              <a:rPr lang="en-US" sz="1400" dirty="0"/>
              <a:t>International payment diversification</a:t>
            </a:r>
          </a:p>
          <a:p>
            <a:r>
              <a:rPr lang="en-US" sz="1400" dirty="0"/>
              <a:t>Trade barriers</a:t>
            </a:r>
          </a:p>
          <a:p>
            <a:r>
              <a:rPr lang="en-US" sz="1400" dirty="0"/>
              <a:t>Monetary policy autonomy</a:t>
            </a:r>
          </a:p>
          <a:p>
            <a:r>
              <a:rPr lang="en-US" sz="1400" dirty="0"/>
              <a:t>Development of regional financial systems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Theoretical Context</a:t>
            </a:r>
          </a:p>
        </p:txBody>
      </p:sp>
      <p:sp>
        <p:nvSpPr>
          <p:cNvPr id="3" name="Content Placeholder 2"/>
          <p:cNvSpPr>
            <a:spLocks noGrp="1"/>
          </p:cNvSpPr>
          <p:nvPr>
            <p:ph idx="1"/>
          </p:nvPr>
        </p:nvSpPr>
        <p:spPr>
          <a:xfrm>
            <a:off x="253998" y="1906590"/>
            <a:ext cx="8890001" cy="3880773"/>
          </a:xfrm>
        </p:spPr>
        <p:txBody>
          <a:bodyPr>
            <a:noAutofit/>
          </a:bodyPr>
          <a:lstStyle/>
          <a:p>
            <a:pPr marL="0" indent="0">
              <a:buNone/>
            </a:pPr>
            <a:r>
              <a:rPr lang="en-GB" dirty="0"/>
              <a:t>Globalization has historically evolved in waves (Jones, 2005; Brawley, 2021):</a:t>
            </a:r>
          </a:p>
          <a:p>
            <a:r>
              <a:rPr lang="en-GB" b="1" dirty="0"/>
              <a:t>Globalization I</a:t>
            </a:r>
            <a:r>
              <a:rPr lang="en-GB" dirty="0"/>
              <a:t>: (1870–1914) – Technological breakthroughs, trade expansion</a:t>
            </a:r>
          </a:p>
          <a:p>
            <a:r>
              <a:rPr lang="en-GB" b="1" dirty="0" err="1"/>
              <a:t>Deglobalization</a:t>
            </a:r>
            <a:r>
              <a:rPr lang="en-GB" b="1" dirty="0"/>
              <a:t> I</a:t>
            </a:r>
            <a:r>
              <a:rPr lang="en-GB" dirty="0"/>
              <a:t>: (1914–1945) – Wars, depression, protectionism</a:t>
            </a:r>
          </a:p>
          <a:p>
            <a:r>
              <a:rPr lang="en-GB" b="1" dirty="0"/>
              <a:t>Globalization II</a:t>
            </a:r>
            <a:r>
              <a:rPr lang="en-GB" dirty="0"/>
              <a:t>: (1945–2008) – Post-war liberalization, institutions (IMF, WTO)</a:t>
            </a:r>
          </a:p>
          <a:p>
            <a:r>
              <a:rPr lang="en-GB" b="1" dirty="0"/>
              <a:t>Post-2008 Era</a:t>
            </a:r>
            <a:r>
              <a:rPr lang="en-GB" dirty="0"/>
              <a:t>: Rise of nationalist policies, trade conflicts, digital disruption</a:t>
            </a:r>
          </a:p>
          <a:p>
            <a:endParaRPr lang="en-GB" dirty="0"/>
          </a:p>
          <a:p>
            <a:pPr marL="0" indent="0">
              <a:buNone/>
            </a:pPr>
            <a:r>
              <a:rPr lang="en-GB" dirty="0" err="1"/>
              <a:t>Deglobalization</a:t>
            </a:r>
            <a:r>
              <a:rPr lang="en-GB" dirty="0"/>
              <a:t> today is driven by:</a:t>
            </a:r>
          </a:p>
          <a:p>
            <a:r>
              <a:rPr lang="en-GB" dirty="0"/>
              <a:t>Geopolitical rivalry</a:t>
            </a:r>
          </a:p>
          <a:p>
            <a:r>
              <a:rPr lang="en-GB" dirty="0"/>
              <a:t>Economic nationalism</a:t>
            </a:r>
          </a:p>
          <a:p>
            <a:r>
              <a:rPr lang="en-GB" dirty="0"/>
              <a:t>Pandemic-driven supply chain concerns</a:t>
            </a:r>
          </a:p>
          <a:p>
            <a:r>
              <a:rPr lang="en-GB" dirty="0"/>
              <a:t>Digital currency and decentralized finance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a:extLst>
              <a:ext uri="{FF2B5EF4-FFF2-40B4-BE49-F238E27FC236}">
                <a16:creationId xmlns:a16="http://schemas.microsoft.com/office/drawing/2014/main" id="{5CB9A0A7-5742-1B0F-EFF1-E74072B8F30C}"/>
              </a:ext>
            </a:extLst>
          </p:cNvPr>
          <p:cNvSpPr>
            <a:spLocks noGrp="1"/>
          </p:cNvSpPr>
          <p:nvPr>
            <p:ph type="title"/>
          </p:nvPr>
        </p:nvSpPr>
        <p:spPr>
          <a:xfrm>
            <a:off x="273591" y="249378"/>
            <a:ext cx="7233729" cy="1320800"/>
          </a:xfrm>
        </p:spPr>
        <p:txBody>
          <a:bodyPr>
            <a:normAutofit/>
          </a:bodyPr>
          <a:lstStyle/>
          <a:p>
            <a:r>
              <a:rPr lang="en-GB" sz="4400" dirty="0"/>
              <a:t>Methodological framework:</a:t>
            </a:r>
          </a:p>
        </p:txBody>
      </p:sp>
      <p:pic>
        <p:nvPicPr>
          <p:cNvPr id="10" name="Картина 9">
            <a:extLst>
              <a:ext uri="{FF2B5EF4-FFF2-40B4-BE49-F238E27FC236}">
                <a16:creationId xmlns:a16="http://schemas.microsoft.com/office/drawing/2014/main" id="{9EE4A01A-0317-6B59-0D98-6FCC983EB968}"/>
              </a:ext>
            </a:extLst>
          </p:cNvPr>
          <p:cNvPicPr>
            <a:picLocks noChangeAspect="1"/>
          </p:cNvPicPr>
          <p:nvPr/>
        </p:nvPicPr>
        <p:blipFill>
          <a:blip r:embed="rId2"/>
          <a:stretch>
            <a:fillRect/>
          </a:stretch>
        </p:blipFill>
        <p:spPr>
          <a:xfrm>
            <a:off x="1270035" y="3315723"/>
            <a:ext cx="4354828" cy="638208"/>
          </a:xfrm>
          <a:prstGeom prst="rect">
            <a:avLst/>
          </a:prstGeom>
        </p:spPr>
      </p:pic>
      <p:sp>
        <p:nvSpPr>
          <p:cNvPr id="12" name="Текстово поле 11">
            <a:extLst>
              <a:ext uri="{FF2B5EF4-FFF2-40B4-BE49-F238E27FC236}">
                <a16:creationId xmlns:a16="http://schemas.microsoft.com/office/drawing/2014/main" id="{3D0C8FD0-6630-FB57-572E-A1936424508B}"/>
              </a:ext>
            </a:extLst>
          </p:cNvPr>
          <p:cNvSpPr txBox="1"/>
          <p:nvPr/>
        </p:nvSpPr>
        <p:spPr>
          <a:xfrm>
            <a:off x="524482" y="1842786"/>
            <a:ext cx="6586234" cy="1200329"/>
          </a:xfrm>
          <a:prstGeom prst="rect">
            <a:avLst/>
          </a:prstGeom>
          <a:noFill/>
        </p:spPr>
        <p:txBody>
          <a:bodyPr wrap="square">
            <a:spAutoFit/>
          </a:bodyPr>
          <a:lstStyle/>
          <a:p>
            <a:pPr marL="214313" indent="-214313">
              <a:buFont typeface="Wingdings" panose="05000000000000000000" pitchFamily="2" charset="2"/>
              <a:buChar char="v"/>
            </a:pPr>
            <a:r>
              <a:rPr lang="en-GB" sz="2400" b="1" i="1" dirty="0">
                <a:solidFill>
                  <a:schemeClr val="tx2">
                    <a:lumMod val="90000"/>
                    <a:lumOff val="10000"/>
                  </a:schemeClr>
                </a:solidFill>
              </a:rPr>
              <a:t>Actual growth rate </a:t>
            </a:r>
            <a:r>
              <a:rPr lang="bg-BG" sz="2400" b="1" i="1" dirty="0">
                <a:solidFill>
                  <a:schemeClr val="tx2">
                    <a:lumMod val="90000"/>
                    <a:lumOff val="10000"/>
                  </a:schemeClr>
                </a:solidFill>
              </a:rPr>
              <a:t>- </a:t>
            </a:r>
            <a:r>
              <a:rPr lang="en-GB" sz="2400" dirty="0"/>
              <a:t>is a measure that includes the relative growth in absolute volume. </a:t>
            </a:r>
          </a:p>
        </p:txBody>
      </p:sp>
      <p:sp>
        <p:nvSpPr>
          <p:cNvPr id="13" name="Текстово поле 12">
            <a:extLst>
              <a:ext uri="{FF2B5EF4-FFF2-40B4-BE49-F238E27FC236}">
                <a16:creationId xmlns:a16="http://schemas.microsoft.com/office/drawing/2014/main" id="{706D50AD-866F-F4C2-597A-91D8E7CEAC85}"/>
              </a:ext>
            </a:extLst>
          </p:cNvPr>
          <p:cNvSpPr txBox="1"/>
          <p:nvPr/>
        </p:nvSpPr>
        <p:spPr>
          <a:xfrm>
            <a:off x="609599" y="4052504"/>
            <a:ext cx="6416000" cy="1200329"/>
          </a:xfrm>
          <a:prstGeom prst="rect">
            <a:avLst/>
          </a:prstGeom>
          <a:noFill/>
        </p:spPr>
        <p:txBody>
          <a:bodyPr wrap="square">
            <a:spAutoFit/>
          </a:bodyPr>
          <a:lstStyle/>
          <a:p>
            <a:pPr marL="214313" indent="-214313">
              <a:buFont typeface="Wingdings" panose="05000000000000000000" pitchFamily="2" charset="2"/>
              <a:buChar char="v"/>
            </a:pPr>
            <a:r>
              <a:rPr lang="en-GB" sz="2400" b="1" i="1" dirty="0">
                <a:solidFill>
                  <a:schemeClr val="tx2">
                    <a:lumMod val="90000"/>
                    <a:lumOff val="10000"/>
                  </a:schemeClr>
                </a:solidFill>
              </a:rPr>
              <a:t>Geometric mean growth rate </a:t>
            </a:r>
            <a:r>
              <a:rPr lang="en-GB" sz="2400" dirty="0">
                <a:solidFill>
                  <a:schemeClr val="tx2">
                    <a:lumMod val="90000"/>
                    <a:lumOff val="10000"/>
                  </a:schemeClr>
                </a:solidFill>
              </a:rPr>
              <a:t>is the geometric mean of the individual growth rates </a:t>
            </a:r>
            <a:endParaRPr lang="en-GB" sz="2400" dirty="0"/>
          </a:p>
        </p:txBody>
      </p:sp>
      <p:pic>
        <p:nvPicPr>
          <p:cNvPr id="15" name="Картина 14">
            <a:extLst>
              <a:ext uri="{FF2B5EF4-FFF2-40B4-BE49-F238E27FC236}">
                <a16:creationId xmlns:a16="http://schemas.microsoft.com/office/drawing/2014/main" id="{6EBBB47D-1345-12E5-814A-6F55D673FA28}"/>
              </a:ext>
            </a:extLst>
          </p:cNvPr>
          <p:cNvPicPr>
            <a:picLocks noChangeAspect="1"/>
          </p:cNvPicPr>
          <p:nvPr/>
        </p:nvPicPr>
        <p:blipFill>
          <a:blip r:embed="rId3"/>
          <a:stretch>
            <a:fillRect/>
          </a:stretch>
        </p:blipFill>
        <p:spPr>
          <a:xfrm>
            <a:off x="2188754" y="5387162"/>
            <a:ext cx="1701701" cy="984555"/>
          </a:xfrm>
          <a:prstGeom prst="rect">
            <a:avLst/>
          </a:prstGeom>
        </p:spPr>
      </p:pic>
    </p:spTree>
    <p:extLst>
      <p:ext uri="{BB962C8B-B14F-4D97-AF65-F5344CB8AC3E}">
        <p14:creationId xmlns:p14="http://schemas.microsoft.com/office/powerpoint/2010/main" val="16454240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Заглавие 1">
            <a:extLst>
              <a:ext uri="{FF2B5EF4-FFF2-40B4-BE49-F238E27FC236}">
                <a16:creationId xmlns:a16="http://schemas.microsoft.com/office/drawing/2014/main" id="{CA172840-63B4-8BC9-6455-57EA97532D33}"/>
              </a:ext>
            </a:extLst>
          </p:cNvPr>
          <p:cNvSpPr>
            <a:spLocks noGrp="1" noChangeArrowheads="1"/>
          </p:cNvSpPr>
          <p:nvPr>
            <p:ph type="title"/>
          </p:nvPr>
        </p:nvSpPr>
        <p:spPr>
          <a:xfrm>
            <a:off x="110861" y="636984"/>
            <a:ext cx="7886700" cy="558404"/>
          </a:xfrm>
        </p:spPr>
        <p:txBody>
          <a:bodyPr/>
          <a:lstStyle/>
          <a:p>
            <a:r>
              <a:rPr lang="en-GB" altLang="en-US" sz="2700" dirty="0"/>
              <a:t>Main indicators Coefficient of deglobalization</a:t>
            </a:r>
          </a:p>
        </p:txBody>
      </p:sp>
      <p:sp>
        <p:nvSpPr>
          <p:cNvPr id="14" name="Текстово поле 13">
            <a:extLst>
              <a:ext uri="{FF2B5EF4-FFF2-40B4-BE49-F238E27FC236}">
                <a16:creationId xmlns:a16="http://schemas.microsoft.com/office/drawing/2014/main" id="{8C8ABB4A-F3C2-3447-ABF1-304988A8FB27}"/>
              </a:ext>
            </a:extLst>
          </p:cNvPr>
          <p:cNvSpPr txBox="1"/>
          <p:nvPr/>
        </p:nvSpPr>
        <p:spPr>
          <a:xfrm>
            <a:off x="268289" y="1726804"/>
            <a:ext cx="7165444" cy="4801314"/>
          </a:xfrm>
          <a:prstGeom prst="rect">
            <a:avLst/>
          </a:prstGeom>
          <a:noFill/>
        </p:spPr>
        <p:txBody>
          <a:bodyPr wrap="square">
            <a:spAutoFit/>
          </a:bodyPr>
          <a:lstStyle/>
          <a:p>
            <a:pPr marL="214313" indent="-214313">
              <a:buFont typeface="Arial" panose="020B0604020202020204" pitchFamily="34" charset="0"/>
              <a:buChar char="•"/>
              <a:defRPr/>
            </a:pPr>
            <a:r>
              <a:rPr lang="en-GB" b="1" dirty="0">
                <a:solidFill>
                  <a:schemeClr val="accent1">
                    <a:lumMod val="50000"/>
                  </a:schemeClr>
                </a:solidFill>
              </a:rPr>
              <a:t>Study of the general development of cross-border capital flows in international trade </a:t>
            </a:r>
            <a:r>
              <a:rPr lang="en-GB" dirty="0"/>
              <a:t>- The </a:t>
            </a:r>
            <a:r>
              <a:rPr lang="en-GB" dirty="0">
                <a:solidFill>
                  <a:schemeClr val="accent6">
                    <a:lumMod val="75000"/>
                  </a:schemeClr>
                </a:solidFill>
              </a:rPr>
              <a:t>geometric average growth rate is -6.4%. </a:t>
            </a:r>
            <a:r>
              <a:rPr lang="en-GB" dirty="0"/>
              <a:t>During the period 2007-2022, cross-border capital flows in international trade decreased by 6.4% on average every three years, which is a prerequisite for </a:t>
            </a:r>
            <a:r>
              <a:rPr lang="en-GB" dirty="0">
                <a:solidFill>
                  <a:srgbClr val="C00000"/>
                </a:solidFill>
              </a:rPr>
              <a:t>the presence of </a:t>
            </a:r>
            <a:r>
              <a:rPr lang="en-GB" dirty="0" err="1">
                <a:solidFill>
                  <a:srgbClr val="C00000"/>
                </a:solidFill>
              </a:rPr>
              <a:t>deglobalization</a:t>
            </a:r>
            <a:r>
              <a:rPr lang="en-GB" dirty="0">
                <a:solidFill>
                  <a:srgbClr val="C00000"/>
                </a:solidFill>
              </a:rPr>
              <a:t>.</a:t>
            </a:r>
          </a:p>
          <a:p>
            <a:pPr marL="214313" indent="-214313">
              <a:buFont typeface="Arial" panose="020B0604020202020204" pitchFamily="34" charset="0"/>
              <a:buChar char="•"/>
              <a:defRPr/>
            </a:pPr>
            <a:endParaRPr lang="en-GB" dirty="0">
              <a:solidFill>
                <a:srgbClr val="C00000"/>
              </a:solidFill>
            </a:endParaRPr>
          </a:p>
          <a:p>
            <a:pPr marL="214313" indent="-214313">
              <a:buFont typeface="Arial" panose="020B0604020202020204" pitchFamily="34" charset="0"/>
              <a:buChar char="•"/>
              <a:defRPr/>
            </a:pPr>
            <a:r>
              <a:rPr lang="en-GB" b="1" dirty="0">
                <a:solidFill>
                  <a:schemeClr val="accent1">
                    <a:lumMod val="50000"/>
                  </a:schemeClr>
                </a:solidFill>
              </a:rPr>
              <a:t>Study of the general development of the diversification of international payments </a:t>
            </a:r>
            <a:r>
              <a:rPr lang="en-GB" dirty="0"/>
              <a:t>- </a:t>
            </a:r>
            <a:r>
              <a:rPr lang="en-GB" dirty="0">
                <a:solidFill>
                  <a:schemeClr val="accent6">
                    <a:lumMod val="75000"/>
                  </a:schemeClr>
                </a:solidFill>
              </a:rPr>
              <a:t>The geometric average growth rate is +3.1%</a:t>
            </a:r>
            <a:r>
              <a:rPr lang="en-GB" dirty="0"/>
              <a:t>. During the period 2007-2022, Turnover of OTC foreign exchange instruments increased by 3.1% on average every three years, which can be a prerequisite that </a:t>
            </a:r>
            <a:r>
              <a:rPr lang="en-GB" dirty="0">
                <a:solidFill>
                  <a:srgbClr val="C00000"/>
                </a:solidFill>
              </a:rPr>
              <a:t>there is no deglobalization </a:t>
            </a:r>
            <a:r>
              <a:rPr lang="en-GB" dirty="0"/>
              <a:t>in the period under review.</a:t>
            </a:r>
          </a:p>
          <a:p>
            <a:pPr marL="214313" indent="-214313">
              <a:buFont typeface="Arial" panose="020B0604020202020204" pitchFamily="34" charset="0"/>
              <a:buChar char="•"/>
              <a:defRPr/>
            </a:pPr>
            <a:endParaRPr lang="bg-BG" dirty="0"/>
          </a:p>
          <a:p>
            <a:pPr marL="214313" indent="-214313">
              <a:buFont typeface="Arial" panose="020B0604020202020204" pitchFamily="34" charset="0"/>
              <a:buChar char="•"/>
              <a:defRPr/>
            </a:pPr>
            <a:r>
              <a:rPr lang="bg-BG" b="1" i="1" dirty="0" err="1">
                <a:solidFill>
                  <a:schemeClr val="accent1">
                    <a:lumMod val="50000"/>
                  </a:schemeClr>
                </a:solidFill>
                <a:ea typeface="Times New Roman" panose="02020603050405020304" pitchFamily="18" charset="0"/>
              </a:rPr>
              <a:t>Restoring</a:t>
            </a:r>
            <a:r>
              <a:rPr lang="bg-BG" b="1" i="1" dirty="0">
                <a:solidFill>
                  <a:schemeClr val="accent1">
                    <a:lumMod val="50000"/>
                  </a:schemeClr>
                </a:solidFill>
                <a:ea typeface="Times New Roman" panose="02020603050405020304" pitchFamily="18" charset="0"/>
              </a:rPr>
              <a:t> </a:t>
            </a:r>
            <a:r>
              <a:rPr lang="bg-BG" b="1" i="1" dirty="0" err="1">
                <a:solidFill>
                  <a:schemeClr val="accent1">
                    <a:lumMod val="50000"/>
                  </a:schemeClr>
                </a:solidFill>
                <a:ea typeface="Times New Roman" panose="02020603050405020304" pitchFamily="18" charset="0"/>
              </a:rPr>
              <a:t>national</a:t>
            </a:r>
            <a:r>
              <a:rPr lang="bg-BG" b="1" i="1" dirty="0">
                <a:solidFill>
                  <a:schemeClr val="accent1">
                    <a:lumMod val="50000"/>
                  </a:schemeClr>
                </a:solidFill>
                <a:ea typeface="Times New Roman" panose="02020603050405020304" pitchFamily="18" charset="0"/>
              </a:rPr>
              <a:t> </a:t>
            </a:r>
            <a:r>
              <a:rPr lang="bg-BG" b="1" i="1" dirty="0" err="1">
                <a:solidFill>
                  <a:schemeClr val="accent1">
                    <a:lumMod val="50000"/>
                  </a:schemeClr>
                </a:solidFill>
                <a:ea typeface="Times New Roman" panose="02020603050405020304" pitchFamily="18" charset="0"/>
              </a:rPr>
              <a:t>autonomy</a:t>
            </a:r>
            <a:r>
              <a:rPr lang="bg-BG" b="1" i="1" dirty="0">
                <a:solidFill>
                  <a:schemeClr val="accent1">
                    <a:lumMod val="50000"/>
                  </a:schemeClr>
                </a:solidFill>
                <a:ea typeface="Times New Roman" panose="02020603050405020304" pitchFamily="18" charset="0"/>
              </a:rPr>
              <a:t> </a:t>
            </a:r>
            <a:r>
              <a:rPr lang="bg-BG" b="1" i="1" dirty="0" err="1">
                <a:solidFill>
                  <a:schemeClr val="accent1">
                    <a:lumMod val="50000"/>
                  </a:schemeClr>
                </a:solidFill>
                <a:ea typeface="Times New Roman" panose="02020603050405020304" pitchFamily="18" charset="0"/>
              </a:rPr>
              <a:t>in</a:t>
            </a:r>
            <a:r>
              <a:rPr lang="bg-BG" b="1" i="1" dirty="0">
                <a:solidFill>
                  <a:schemeClr val="accent1">
                    <a:lumMod val="50000"/>
                  </a:schemeClr>
                </a:solidFill>
                <a:ea typeface="Times New Roman" panose="02020603050405020304" pitchFamily="18" charset="0"/>
              </a:rPr>
              <a:t> </a:t>
            </a:r>
            <a:r>
              <a:rPr lang="bg-BG" b="1" i="1" dirty="0" err="1">
                <a:solidFill>
                  <a:schemeClr val="accent1">
                    <a:lumMod val="50000"/>
                  </a:schemeClr>
                </a:solidFill>
                <a:ea typeface="Times New Roman" panose="02020603050405020304" pitchFamily="18" charset="0"/>
              </a:rPr>
              <a:t>monetary</a:t>
            </a:r>
            <a:r>
              <a:rPr lang="bg-BG" b="1" i="1" dirty="0">
                <a:solidFill>
                  <a:schemeClr val="accent1">
                    <a:lumMod val="50000"/>
                  </a:schemeClr>
                </a:solidFill>
                <a:ea typeface="Times New Roman" panose="02020603050405020304" pitchFamily="18" charset="0"/>
              </a:rPr>
              <a:t> </a:t>
            </a:r>
            <a:r>
              <a:rPr lang="bg-BG" b="1" i="1" dirty="0" err="1">
                <a:solidFill>
                  <a:schemeClr val="accent1">
                    <a:lumMod val="50000"/>
                  </a:schemeClr>
                </a:solidFill>
                <a:ea typeface="Times New Roman" panose="02020603050405020304" pitchFamily="18" charset="0"/>
              </a:rPr>
              <a:t>policy</a:t>
            </a:r>
            <a:endParaRPr lang="bg-BG" b="1" i="1" dirty="0">
              <a:solidFill>
                <a:schemeClr val="accent1">
                  <a:lumMod val="50000"/>
                </a:schemeClr>
              </a:solidFill>
              <a:ea typeface="Times New Roman" panose="02020603050405020304" pitchFamily="18" charset="0"/>
            </a:endParaRPr>
          </a:p>
          <a:p>
            <a:pPr marL="214313" indent="-214313">
              <a:buFont typeface="Arial" panose="020B0604020202020204" pitchFamily="34" charset="0"/>
              <a:buChar char="•"/>
              <a:defRPr/>
            </a:pPr>
            <a:r>
              <a:rPr lang="bg-BG" b="1" i="1" dirty="0" err="1">
                <a:solidFill>
                  <a:schemeClr val="accent1">
                    <a:lumMod val="50000"/>
                  </a:schemeClr>
                </a:solidFill>
                <a:ea typeface="Times New Roman" panose="02020603050405020304" pitchFamily="18" charset="0"/>
              </a:rPr>
              <a:t>Growing</a:t>
            </a:r>
            <a:r>
              <a:rPr lang="bg-BG" b="1" i="1" dirty="0">
                <a:solidFill>
                  <a:schemeClr val="accent1">
                    <a:lumMod val="50000"/>
                  </a:schemeClr>
                </a:solidFill>
                <a:ea typeface="Times New Roman" panose="02020603050405020304" pitchFamily="18" charset="0"/>
              </a:rPr>
              <a:t> </a:t>
            </a:r>
            <a:r>
              <a:rPr lang="bg-BG" b="1" i="1" dirty="0" err="1">
                <a:solidFill>
                  <a:schemeClr val="accent1">
                    <a:lumMod val="50000"/>
                  </a:schemeClr>
                </a:solidFill>
                <a:ea typeface="Times New Roman" panose="02020603050405020304" pitchFamily="18" charset="0"/>
              </a:rPr>
              <a:t>protectionism</a:t>
            </a:r>
            <a:r>
              <a:rPr lang="bg-BG" b="1" i="1" dirty="0">
                <a:solidFill>
                  <a:schemeClr val="accent1">
                    <a:lumMod val="50000"/>
                  </a:schemeClr>
                </a:solidFill>
                <a:ea typeface="Times New Roman" panose="02020603050405020304" pitchFamily="18" charset="0"/>
              </a:rPr>
              <a:t> </a:t>
            </a:r>
            <a:r>
              <a:rPr lang="bg-BG" b="1" i="1" dirty="0" err="1">
                <a:solidFill>
                  <a:schemeClr val="accent1">
                    <a:lumMod val="50000"/>
                  </a:schemeClr>
                </a:solidFill>
                <a:ea typeface="Times New Roman" panose="02020603050405020304" pitchFamily="18" charset="0"/>
              </a:rPr>
              <a:t>and</a:t>
            </a:r>
            <a:r>
              <a:rPr lang="bg-BG" b="1" i="1" dirty="0">
                <a:solidFill>
                  <a:schemeClr val="accent1">
                    <a:lumMod val="50000"/>
                  </a:schemeClr>
                </a:solidFill>
                <a:ea typeface="Times New Roman" panose="02020603050405020304" pitchFamily="18" charset="0"/>
              </a:rPr>
              <a:t> </a:t>
            </a:r>
            <a:r>
              <a:rPr lang="bg-BG" b="1" i="1" dirty="0" err="1">
                <a:solidFill>
                  <a:schemeClr val="accent1">
                    <a:lumMod val="50000"/>
                  </a:schemeClr>
                </a:solidFill>
                <a:ea typeface="Times New Roman" panose="02020603050405020304" pitchFamily="18" charset="0"/>
              </a:rPr>
              <a:t>barriers</a:t>
            </a:r>
            <a:r>
              <a:rPr lang="bg-BG" b="1" i="1" dirty="0">
                <a:solidFill>
                  <a:schemeClr val="accent1">
                    <a:lumMod val="50000"/>
                  </a:schemeClr>
                </a:solidFill>
                <a:ea typeface="Times New Roman" panose="02020603050405020304" pitchFamily="18" charset="0"/>
              </a:rPr>
              <a:t> </a:t>
            </a:r>
            <a:r>
              <a:rPr lang="bg-BG" b="1" i="1" dirty="0" err="1">
                <a:solidFill>
                  <a:schemeClr val="accent1">
                    <a:lumMod val="50000"/>
                  </a:schemeClr>
                </a:solidFill>
                <a:ea typeface="Times New Roman" panose="02020603050405020304" pitchFamily="18" charset="0"/>
              </a:rPr>
              <a:t>to</a:t>
            </a:r>
            <a:r>
              <a:rPr lang="bg-BG" b="1" i="1" dirty="0">
                <a:solidFill>
                  <a:schemeClr val="accent1">
                    <a:lumMod val="50000"/>
                  </a:schemeClr>
                </a:solidFill>
                <a:ea typeface="Times New Roman" panose="02020603050405020304" pitchFamily="18" charset="0"/>
              </a:rPr>
              <a:t> </a:t>
            </a:r>
            <a:r>
              <a:rPr lang="bg-BG" b="1" i="1" dirty="0" err="1">
                <a:solidFill>
                  <a:schemeClr val="accent1">
                    <a:lumMod val="50000"/>
                  </a:schemeClr>
                </a:solidFill>
                <a:ea typeface="Times New Roman" panose="02020603050405020304" pitchFamily="18" charset="0"/>
              </a:rPr>
              <a:t>trade</a:t>
            </a:r>
            <a:r>
              <a:rPr lang="bg-BG" b="1" i="1" dirty="0">
                <a:solidFill>
                  <a:schemeClr val="accent1">
                    <a:lumMod val="50000"/>
                  </a:schemeClr>
                </a:solidFill>
                <a:ea typeface="Times New Roman" panose="02020603050405020304" pitchFamily="18" charset="0"/>
              </a:rPr>
              <a:t> </a:t>
            </a:r>
            <a:r>
              <a:rPr lang="bg-BG" b="1" i="1" dirty="0" err="1">
                <a:solidFill>
                  <a:schemeClr val="accent1">
                    <a:lumMod val="50000"/>
                  </a:schemeClr>
                </a:solidFill>
                <a:ea typeface="Times New Roman" panose="02020603050405020304" pitchFamily="18" charset="0"/>
              </a:rPr>
              <a:t>and</a:t>
            </a:r>
            <a:r>
              <a:rPr lang="bg-BG" b="1" i="1" dirty="0">
                <a:solidFill>
                  <a:schemeClr val="accent1">
                    <a:lumMod val="50000"/>
                  </a:schemeClr>
                </a:solidFill>
                <a:ea typeface="Times New Roman" panose="02020603050405020304" pitchFamily="18" charset="0"/>
              </a:rPr>
              <a:t> </a:t>
            </a:r>
            <a:r>
              <a:rPr lang="bg-BG" b="1" i="1" dirty="0" err="1">
                <a:solidFill>
                  <a:schemeClr val="accent1">
                    <a:lumMod val="50000"/>
                  </a:schemeClr>
                </a:solidFill>
                <a:ea typeface="Times New Roman" panose="02020603050405020304" pitchFamily="18" charset="0"/>
              </a:rPr>
              <a:t>investment</a:t>
            </a:r>
            <a:endParaRPr lang="bg-BG" b="1" i="1" dirty="0">
              <a:solidFill>
                <a:schemeClr val="accent1">
                  <a:lumMod val="50000"/>
                </a:schemeClr>
              </a:solidFill>
              <a:ea typeface="Times New Roman" panose="02020603050405020304" pitchFamily="18" charset="0"/>
            </a:endParaRPr>
          </a:p>
          <a:p>
            <a:pPr marL="214313" indent="-214313">
              <a:buFont typeface="Arial" panose="020B0604020202020204" pitchFamily="34" charset="0"/>
              <a:buChar char="•"/>
              <a:defRPr/>
            </a:pPr>
            <a:r>
              <a:rPr lang="bg-BG" b="1" i="1" dirty="0" err="1">
                <a:solidFill>
                  <a:schemeClr val="accent1">
                    <a:lumMod val="50000"/>
                  </a:schemeClr>
                </a:solidFill>
                <a:ea typeface="Times New Roman" panose="02020603050405020304" pitchFamily="18" charset="0"/>
              </a:rPr>
              <a:t>Development</a:t>
            </a:r>
            <a:r>
              <a:rPr lang="bg-BG" b="1" i="1" dirty="0">
                <a:solidFill>
                  <a:schemeClr val="accent1">
                    <a:lumMod val="50000"/>
                  </a:schemeClr>
                </a:solidFill>
                <a:ea typeface="Times New Roman" panose="02020603050405020304" pitchFamily="18" charset="0"/>
              </a:rPr>
              <a:t> </a:t>
            </a:r>
            <a:r>
              <a:rPr lang="bg-BG" b="1" i="1" dirty="0" err="1">
                <a:solidFill>
                  <a:schemeClr val="accent1">
                    <a:lumMod val="50000"/>
                  </a:schemeClr>
                </a:solidFill>
                <a:ea typeface="Times New Roman" panose="02020603050405020304" pitchFamily="18" charset="0"/>
              </a:rPr>
              <a:t>of</a:t>
            </a:r>
            <a:r>
              <a:rPr lang="bg-BG" b="1" i="1" dirty="0">
                <a:solidFill>
                  <a:schemeClr val="accent1">
                    <a:lumMod val="50000"/>
                  </a:schemeClr>
                </a:solidFill>
                <a:ea typeface="Times New Roman" panose="02020603050405020304" pitchFamily="18" charset="0"/>
              </a:rPr>
              <a:t> </a:t>
            </a:r>
            <a:r>
              <a:rPr lang="bg-BG" b="1" i="1" dirty="0" err="1">
                <a:solidFill>
                  <a:schemeClr val="accent1">
                    <a:lumMod val="50000"/>
                  </a:schemeClr>
                </a:solidFill>
                <a:ea typeface="Times New Roman" panose="02020603050405020304" pitchFamily="18" charset="0"/>
              </a:rPr>
              <a:t>regional</a:t>
            </a:r>
            <a:r>
              <a:rPr lang="bg-BG" b="1" i="1" dirty="0">
                <a:solidFill>
                  <a:schemeClr val="accent1">
                    <a:lumMod val="50000"/>
                  </a:schemeClr>
                </a:solidFill>
                <a:ea typeface="Times New Roman" panose="02020603050405020304" pitchFamily="18" charset="0"/>
              </a:rPr>
              <a:t> </a:t>
            </a:r>
            <a:r>
              <a:rPr lang="bg-BG" b="1" i="1" dirty="0" err="1">
                <a:solidFill>
                  <a:schemeClr val="accent1">
                    <a:lumMod val="50000"/>
                  </a:schemeClr>
                </a:solidFill>
                <a:ea typeface="Times New Roman" panose="02020603050405020304" pitchFamily="18" charset="0"/>
              </a:rPr>
              <a:t>financial</a:t>
            </a:r>
            <a:r>
              <a:rPr lang="bg-BG" b="1" i="1" dirty="0">
                <a:solidFill>
                  <a:schemeClr val="accent1">
                    <a:lumMod val="50000"/>
                  </a:schemeClr>
                </a:solidFill>
                <a:ea typeface="Times New Roman" panose="02020603050405020304" pitchFamily="18" charset="0"/>
              </a:rPr>
              <a:t> </a:t>
            </a:r>
            <a:r>
              <a:rPr lang="bg-BG" b="1" i="1" dirty="0" err="1">
                <a:solidFill>
                  <a:schemeClr val="accent1">
                    <a:lumMod val="50000"/>
                  </a:schemeClr>
                </a:solidFill>
                <a:ea typeface="Times New Roman" panose="02020603050405020304" pitchFamily="18" charset="0"/>
              </a:rPr>
              <a:t>systems</a:t>
            </a:r>
            <a:r>
              <a:rPr lang="bg-BG" b="1" i="1" dirty="0">
                <a:solidFill>
                  <a:schemeClr val="accent1">
                    <a:lumMod val="50000"/>
                  </a:schemeClr>
                </a:solidFill>
                <a:ea typeface="Times New Roman" panose="02020603050405020304" pitchFamily="18" charset="0"/>
              </a:rPr>
              <a:t> </a:t>
            </a:r>
            <a:r>
              <a:rPr lang="bg-BG" b="1" i="1" dirty="0" err="1">
                <a:solidFill>
                  <a:schemeClr val="accent1">
                    <a:lumMod val="50000"/>
                  </a:schemeClr>
                </a:solidFill>
                <a:ea typeface="Times New Roman" panose="02020603050405020304" pitchFamily="18" charset="0"/>
              </a:rPr>
              <a:t>and</a:t>
            </a:r>
            <a:r>
              <a:rPr lang="bg-BG" b="1" i="1" dirty="0">
                <a:solidFill>
                  <a:schemeClr val="accent1">
                    <a:lumMod val="50000"/>
                  </a:schemeClr>
                </a:solidFill>
                <a:ea typeface="Times New Roman" panose="02020603050405020304" pitchFamily="18" charset="0"/>
              </a:rPr>
              <a:t> </a:t>
            </a:r>
            <a:r>
              <a:rPr lang="bg-BG" b="1" i="1" dirty="0" err="1">
                <a:solidFill>
                  <a:schemeClr val="accent1">
                    <a:lumMod val="50000"/>
                  </a:schemeClr>
                </a:solidFill>
                <a:ea typeface="Times New Roman" panose="02020603050405020304" pitchFamily="18" charset="0"/>
              </a:rPr>
              <a:t>organizations</a:t>
            </a:r>
            <a:endParaRPr lang="en-GB" b="1" dirty="0">
              <a:solidFill>
                <a:schemeClr val="accent1">
                  <a:lumMod val="50000"/>
                </a:schemeClr>
              </a:solidFill>
            </a:endParaRPr>
          </a:p>
        </p:txBody>
      </p:sp>
    </p:spTree>
    <p:extLst>
      <p:ext uri="{BB962C8B-B14F-4D97-AF65-F5344CB8AC3E}">
        <p14:creationId xmlns:p14="http://schemas.microsoft.com/office/powerpoint/2010/main" val="7494474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Заглавие 1">
            <a:extLst>
              <a:ext uri="{FF2B5EF4-FFF2-40B4-BE49-F238E27FC236}">
                <a16:creationId xmlns:a16="http://schemas.microsoft.com/office/drawing/2014/main" id="{DBD26F20-2B7F-36C0-3ABF-DA05A1560458}"/>
              </a:ext>
            </a:extLst>
          </p:cNvPr>
          <p:cNvSpPr>
            <a:spLocks noGrp="1" noChangeArrowheads="1"/>
          </p:cNvSpPr>
          <p:nvPr>
            <p:ph type="title"/>
          </p:nvPr>
        </p:nvSpPr>
        <p:spPr/>
        <p:txBody>
          <a:bodyPr/>
          <a:lstStyle/>
          <a:p>
            <a:r>
              <a:rPr lang="en-GB" altLang="en-US" sz="3000"/>
              <a:t>Codes and weights of deglobalization indicators</a:t>
            </a:r>
          </a:p>
        </p:txBody>
      </p:sp>
      <p:graphicFrame>
        <p:nvGraphicFramePr>
          <p:cNvPr id="4" name="Таблица 3">
            <a:extLst>
              <a:ext uri="{FF2B5EF4-FFF2-40B4-BE49-F238E27FC236}">
                <a16:creationId xmlns:a16="http://schemas.microsoft.com/office/drawing/2014/main" id="{0F2C24DD-C4EA-5BA3-263E-6F9A75879CFE}"/>
              </a:ext>
            </a:extLst>
          </p:cNvPr>
          <p:cNvGraphicFramePr>
            <a:graphicFrameLocks noGrp="1"/>
          </p:cNvGraphicFramePr>
          <p:nvPr>
            <p:extLst>
              <p:ext uri="{D42A27DB-BD31-4B8C-83A1-F6EECF244321}">
                <p14:modId xmlns:p14="http://schemas.microsoft.com/office/powerpoint/2010/main" val="861643967"/>
              </p:ext>
            </p:extLst>
          </p:nvPr>
        </p:nvGraphicFramePr>
        <p:xfrm>
          <a:off x="352028" y="2125266"/>
          <a:ext cx="8233172" cy="1540988"/>
        </p:xfrm>
        <a:graphic>
          <a:graphicData uri="http://schemas.openxmlformats.org/drawingml/2006/table">
            <a:tbl>
              <a:tblPr firstRow="1" firstCol="1" bandRow="1"/>
              <a:tblGrid>
                <a:gridCol w="5293948">
                  <a:extLst>
                    <a:ext uri="{9D8B030D-6E8A-4147-A177-3AD203B41FA5}">
                      <a16:colId xmlns:a16="http://schemas.microsoft.com/office/drawing/2014/main" val="20000"/>
                    </a:ext>
                  </a:extLst>
                </a:gridCol>
                <a:gridCol w="1184470">
                  <a:extLst>
                    <a:ext uri="{9D8B030D-6E8A-4147-A177-3AD203B41FA5}">
                      <a16:colId xmlns:a16="http://schemas.microsoft.com/office/drawing/2014/main" val="20001"/>
                    </a:ext>
                  </a:extLst>
                </a:gridCol>
                <a:gridCol w="958887">
                  <a:extLst>
                    <a:ext uri="{9D8B030D-6E8A-4147-A177-3AD203B41FA5}">
                      <a16:colId xmlns:a16="http://schemas.microsoft.com/office/drawing/2014/main" val="20002"/>
                    </a:ext>
                  </a:extLst>
                </a:gridCol>
                <a:gridCol w="795867">
                  <a:extLst>
                    <a:ext uri="{9D8B030D-6E8A-4147-A177-3AD203B41FA5}">
                      <a16:colId xmlns:a16="http://schemas.microsoft.com/office/drawing/2014/main" val="20003"/>
                    </a:ext>
                  </a:extLst>
                </a:gridCol>
              </a:tblGrid>
              <a:tr h="440246">
                <a:tc>
                  <a:txBody>
                    <a:bodyPr/>
                    <a:lstStyle/>
                    <a:p>
                      <a:pPr>
                        <a:lnSpc>
                          <a:spcPct val="107000"/>
                        </a:lnSpc>
                        <a:spcBef>
                          <a:spcPts val="600"/>
                        </a:spcBef>
                        <a:spcAft>
                          <a:spcPts val="600"/>
                        </a:spcAft>
                        <a:buNone/>
                      </a:pPr>
                      <a:r>
                        <a:rPr lang="bg-BG" sz="1400" i="1" dirty="0" err="1">
                          <a:solidFill>
                            <a:srgbClr val="000000"/>
                          </a:solidFill>
                          <a:effectLst/>
                          <a:latin typeface="+mn-lt"/>
                          <a:ea typeface="Times New Roman" panose="02020603050405020304" pitchFamily="18" charset="0"/>
                          <a:cs typeface="Times New Roman" panose="02020603050405020304" pitchFamily="18" charset="0"/>
                        </a:rPr>
                        <a:t>Deglobalization</a:t>
                      </a:r>
                      <a:r>
                        <a:rPr lang="bg-BG" sz="1400" i="1" dirty="0">
                          <a:solidFill>
                            <a:srgbClr val="000000"/>
                          </a:solidFill>
                          <a:effectLst/>
                          <a:latin typeface="+mn-lt"/>
                          <a:ea typeface="Times New Roman" panose="02020603050405020304" pitchFamily="18" charset="0"/>
                          <a:cs typeface="Times New Roman" panose="02020603050405020304" pitchFamily="18" charset="0"/>
                        </a:rPr>
                        <a:t> </a:t>
                      </a:r>
                      <a:r>
                        <a:rPr lang="bg-BG" sz="1400" i="1" dirty="0" err="1">
                          <a:solidFill>
                            <a:srgbClr val="000000"/>
                          </a:solidFill>
                          <a:effectLst/>
                          <a:latin typeface="+mn-lt"/>
                          <a:ea typeface="Times New Roman" panose="02020603050405020304" pitchFamily="18" charset="0"/>
                          <a:cs typeface="Times New Roman" panose="02020603050405020304" pitchFamily="18" charset="0"/>
                        </a:rPr>
                        <a:t>indicators</a:t>
                      </a:r>
                      <a:endParaRPr lang="en-GB" sz="1400" dirty="0">
                        <a:effectLst/>
                        <a:latin typeface="+mn-lt"/>
                        <a:ea typeface="Calibri" panose="020F0502020204030204" pitchFamily="34" charset="0"/>
                        <a:cs typeface="Times New Roman" panose="02020603050405020304" pitchFamily="18" charset="0"/>
                      </a:endParaRPr>
                    </a:p>
                  </a:txBody>
                  <a:tcPr marL="51436" marR="514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Bef>
                          <a:spcPts val="600"/>
                        </a:spcBef>
                        <a:spcAft>
                          <a:spcPts val="600"/>
                        </a:spcAft>
                        <a:buNone/>
                      </a:pPr>
                      <a:r>
                        <a:rPr lang="bg-BG" sz="1400" i="1">
                          <a:solidFill>
                            <a:srgbClr val="000000"/>
                          </a:solidFill>
                          <a:effectLst/>
                          <a:latin typeface="+mn-lt"/>
                          <a:ea typeface="Times New Roman" panose="02020603050405020304" pitchFamily="18" charset="0"/>
                          <a:cs typeface="Times New Roman" panose="02020603050405020304" pitchFamily="18" charset="0"/>
                        </a:rPr>
                        <a:t>A</a:t>
                      </a:r>
                      <a:r>
                        <a:rPr lang="en-GB" sz="1400" i="1">
                          <a:solidFill>
                            <a:srgbClr val="000000"/>
                          </a:solidFill>
                          <a:effectLst/>
                          <a:latin typeface="+mn-lt"/>
                          <a:ea typeface="Times New Roman" panose="02020603050405020304" pitchFamily="18" charset="0"/>
                          <a:cs typeface="Times New Roman" panose="02020603050405020304" pitchFamily="18" charset="0"/>
                        </a:rPr>
                        <a:t>bbreviation</a:t>
                      </a:r>
                      <a:endParaRPr lang="en-GB" sz="1400">
                        <a:effectLst/>
                        <a:latin typeface="+mn-lt"/>
                        <a:ea typeface="Calibri" panose="020F0502020204030204" pitchFamily="34" charset="0"/>
                        <a:cs typeface="Times New Roman" panose="02020603050405020304" pitchFamily="18" charset="0"/>
                      </a:endParaRPr>
                    </a:p>
                  </a:txBody>
                  <a:tcPr marL="51436" marR="514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Bef>
                          <a:spcPts val="600"/>
                        </a:spcBef>
                        <a:spcAft>
                          <a:spcPts val="600"/>
                        </a:spcAft>
                        <a:buNone/>
                      </a:pPr>
                      <a:r>
                        <a:rPr lang="bg-BG" sz="1400" i="1" dirty="0" err="1">
                          <a:solidFill>
                            <a:srgbClr val="000000"/>
                          </a:solidFill>
                          <a:effectLst/>
                          <a:latin typeface="+mn-lt"/>
                          <a:ea typeface="Times New Roman" panose="02020603050405020304" pitchFamily="18" charset="0"/>
                          <a:cs typeface="Times New Roman" panose="02020603050405020304" pitchFamily="18" charset="0"/>
                        </a:rPr>
                        <a:t>Weighted</a:t>
                      </a:r>
                      <a:r>
                        <a:rPr lang="bg-BG" sz="1400" i="1" dirty="0">
                          <a:solidFill>
                            <a:srgbClr val="000000"/>
                          </a:solidFill>
                          <a:effectLst/>
                          <a:latin typeface="+mn-lt"/>
                          <a:ea typeface="Times New Roman" panose="02020603050405020304" pitchFamily="18" charset="0"/>
                          <a:cs typeface="Times New Roman" panose="02020603050405020304" pitchFamily="18" charset="0"/>
                        </a:rPr>
                        <a:t> </a:t>
                      </a:r>
                      <a:r>
                        <a:rPr lang="bg-BG" sz="1400" i="1" dirty="0" err="1">
                          <a:solidFill>
                            <a:srgbClr val="000000"/>
                          </a:solidFill>
                          <a:effectLst/>
                          <a:latin typeface="+mn-lt"/>
                          <a:ea typeface="Times New Roman" panose="02020603050405020304" pitchFamily="18" charset="0"/>
                          <a:cs typeface="Times New Roman" panose="02020603050405020304" pitchFamily="18" charset="0"/>
                        </a:rPr>
                        <a:t>code</a:t>
                      </a:r>
                      <a:endParaRPr lang="en-GB" sz="1400" dirty="0">
                        <a:effectLst/>
                        <a:latin typeface="+mn-lt"/>
                        <a:ea typeface="Calibri" panose="020F0502020204030204" pitchFamily="34" charset="0"/>
                        <a:cs typeface="Times New Roman" panose="02020603050405020304" pitchFamily="18" charset="0"/>
                      </a:endParaRPr>
                    </a:p>
                  </a:txBody>
                  <a:tcPr marL="51436" marR="514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Bef>
                          <a:spcPts val="600"/>
                        </a:spcBef>
                        <a:spcAft>
                          <a:spcPts val="600"/>
                        </a:spcAft>
                        <a:buNone/>
                      </a:pPr>
                      <a:r>
                        <a:rPr lang="bg-BG" sz="1400" i="1" dirty="0">
                          <a:solidFill>
                            <a:srgbClr val="000000"/>
                          </a:solidFill>
                          <a:effectLst/>
                          <a:latin typeface="+mn-lt"/>
                          <a:ea typeface="Times New Roman" panose="02020603050405020304" pitchFamily="18" charset="0"/>
                          <a:cs typeface="Times New Roman" panose="02020603050405020304" pitchFamily="18" charset="0"/>
                        </a:rPr>
                        <a:t>Quality </a:t>
                      </a:r>
                      <a:r>
                        <a:rPr lang="bg-BG" sz="1400" i="1" dirty="0" err="1">
                          <a:solidFill>
                            <a:srgbClr val="000000"/>
                          </a:solidFill>
                          <a:effectLst/>
                          <a:latin typeface="+mn-lt"/>
                          <a:ea typeface="Times New Roman" panose="02020603050405020304" pitchFamily="18" charset="0"/>
                          <a:cs typeface="Times New Roman" panose="02020603050405020304" pitchFamily="18" charset="0"/>
                        </a:rPr>
                        <a:t>weight</a:t>
                      </a:r>
                      <a:endParaRPr lang="en-GB" sz="1400" dirty="0">
                        <a:effectLst/>
                        <a:latin typeface="+mn-lt"/>
                        <a:ea typeface="Calibri" panose="020F0502020204030204" pitchFamily="34" charset="0"/>
                        <a:cs typeface="Times New Roman" panose="02020603050405020304" pitchFamily="18" charset="0"/>
                      </a:endParaRPr>
                    </a:p>
                  </a:txBody>
                  <a:tcPr marL="51436" marR="514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0"/>
                  </a:ext>
                </a:extLst>
              </a:tr>
              <a:tr h="220123">
                <a:tc>
                  <a:txBody>
                    <a:bodyPr/>
                    <a:lstStyle/>
                    <a:p>
                      <a:pPr>
                        <a:lnSpc>
                          <a:spcPct val="107000"/>
                        </a:lnSpc>
                        <a:spcBef>
                          <a:spcPts val="600"/>
                        </a:spcBef>
                        <a:spcAft>
                          <a:spcPts val="600"/>
                        </a:spcAft>
                        <a:buNone/>
                      </a:pPr>
                      <a:r>
                        <a:rPr lang="bg-BG" sz="1400" i="1" dirty="0" err="1">
                          <a:solidFill>
                            <a:srgbClr val="000000"/>
                          </a:solidFill>
                          <a:effectLst/>
                          <a:latin typeface="+mn-lt"/>
                          <a:ea typeface="Times New Roman" panose="02020603050405020304" pitchFamily="18" charset="0"/>
                          <a:cs typeface="Times New Roman" panose="02020603050405020304" pitchFamily="18" charset="0"/>
                        </a:rPr>
                        <a:t>Cross-border</a:t>
                      </a:r>
                      <a:r>
                        <a:rPr lang="bg-BG" sz="1400" i="1" dirty="0">
                          <a:solidFill>
                            <a:srgbClr val="000000"/>
                          </a:solidFill>
                          <a:effectLst/>
                          <a:latin typeface="+mn-lt"/>
                          <a:ea typeface="Times New Roman" panose="02020603050405020304" pitchFamily="18" charset="0"/>
                          <a:cs typeface="Times New Roman" panose="02020603050405020304" pitchFamily="18" charset="0"/>
                        </a:rPr>
                        <a:t> </a:t>
                      </a:r>
                      <a:r>
                        <a:rPr lang="bg-BG" sz="1400" i="1" dirty="0" err="1">
                          <a:solidFill>
                            <a:srgbClr val="000000"/>
                          </a:solidFill>
                          <a:effectLst/>
                          <a:latin typeface="+mn-lt"/>
                          <a:ea typeface="Times New Roman" panose="02020603050405020304" pitchFamily="18" charset="0"/>
                          <a:cs typeface="Times New Roman" panose="02020603050405020304" pitchFamily="18" charset="0"/>
                        </a:rPr>
                        <a:t>capital</a:t>
                      </a:r>
                      <a:r>
                        <a:rPr lang="bg-BG" sz="1400" i="1" dirty="0">
                          <a:solidFill>
                            <a:srgbClr val="000000"/>
                          </a:solidFill>
                          <a:effectLst/>
                          <a:latin typeface="+mn-lt"/>
                          <a:ea typeface="Times New Roman" panose="02020603050405020304" pitchFamily="18" charset="0"/>
                          <a:cs typeface="Times New Roman" panose="02020603050405020304" pitchFamily="18" charset="0"/>
                        </a:rPr>
                        <a:t> </a:t>
                      </a:r>
                      <a:r>
                        <a:rPr lang="bg-BG" sz="1400" i="1" dirty="0" err="1">
                          <a:solidFill>
                            <a:srgbClr val="000000"/>
                          </a:solidFill>
                          <a:effectLst/>
                          <a:latin typeface="+mn-lt"/>
                          <a:ea typeface="Times New Roman" panose="02020603050405020304" pitchFamily="18" charset="0"/>
                          <a:cs typeface="Times New Roman" panose="02020603050405020304" pitchFamily="18" charset="0"/>
                        </a:rPr>
                        <a:t>flows</a:t>
                      </a:r>
                      <a:r>
                        <a:rPr lang="bg-BG" sz="1400" i="1" dirty="0">
                          <a:solidFill>
                            <a:srgbClr val="000000"/>
                          </a:solidFill>
                          <a:effectLst/>
                          <a:latin typeface="+mn-lt"/>
                          <a:ea typeface="Times New Roman" panose="02020603050405020304" pitchFamily="18" charset="0"/>
                          <a:cs typeface="Times New Roman" panose="02020603050405020304" pitchFamily="18" charset="0"/>
                        </a:rPr>
                        <a:t> </a:t>
                      </a:r>
                      <a:r>
                        <a:rPr lang="bg-BG" sz="1400" i="1" dirty="0" err="1">
                          <a:solidFill>
                            <a:srgbClr val="000000"/>
                          </a:solidFill>
                          <a:effectLst/>
                          <a:latin typeface="+mn-lt"/>
                          <a:ea typeface="Times New Roman" panose="02020603050405020304" pitchFamily="18" charset="0"/>
                          <a:cs typeface="Times New Roman" panose="02020603050405020304" pitchFamily="18" charset="0"/>
                        </a:rPr>
                        <a:t>in</a:t>
                      </a:r>
                      <a:r>
                        <a:rPr lang="bg-BG" sz="1400" i="1" dirty="0">
                          <a:solidFill>
                            <a:srgbClr val="000000"/>
                          </a:solidFill>
                          <a:effectLst/>
                          <a:latin typeface="+mn-lt"/>
                          <a:ea typeface="Times New Roman" panose="02020603050405020304" pitchFamily="18" charset="0"/>
                          <a:cs typeface="Times New Roman" panose="02020603050405020304" pitchFamily="18" charset="0"/>
                        </a:rPr>
                        <a:t> </a:t>
                      </a:r>
                      <a:r>
                        <a:rPr lang="bg-BG" sz="1400" i="1" dirty="0" err="1">
                          <a:solidFill>
                            <a:srgbClr val="000000"/>
                          </a:solidFill>
                          <a:effectLst/>
                          <a:latin typeface="+mn-lt"/>
                          <a:ea typeface="Times New Roman" panose="02020603050405020304" pitchFamily="18" charset="0"/>
                          <a:cs typeface="Times New Roman" panose="02020603050405020304" pitchFamily="18" charset="0"/>
                        </a:rPr>
                        <a:t>international</a:t>
                      </a:r>
                      <a:r>
                        <a:rPr lang="bg-BG" sz="1400" i="1" dirty="0">
                          <a:solidFill>
                            <a:srgbClr val="000000"/>
                          </a:solidFill>
                          <a:effectLst/>
                          <a:latin typeface="+mn-lt"/>
                          <a:ea typeface="Times New Roman" panose="02020603050405020304" pitchFamily="18" charset="0"/>
                          <a:cs typeface="Times New Roman" panose="02020603050405020304" pitchFamily="18" charset="0"/>
                        </a:rPr>
                        <a:t> </a:t>
                      </a:r>
                      <a:r>
                        <a:rPr lang="bg-BG" sz="1400" i="1" dirty="0" err="1">
                          <a:solidFill>
                            <a:srgbClr val="000000"/>
                          </a:solidFill>
                          <a:effectLst/>
                          <a:latin typeface="+mn-lt"/>
                          <a:ea typeface="Times New Roman" panose="02020603050405020304" pitchFamily="18" charset="0"/>
                          <a:cs typeface="Times New Roman" panose="02020603050405020304" pitchFamily="18" charset="0"/>
                        </a:rPr>
                        <a:t>trade</a:t>
                      </a:r>
                      <a:endParaRPr lang="en-GB" sz="1400" dirty="0">
                        <a:effectLst/>
                        <a:latin typeface="+mn-lt"/>
                        <a:ea typeface="Calibri" panose="020F0502020204030204" pitchFamily="34" charset="0"/>
                        <a:cs typeface="Times New Roman" panose="02020603050405020304" pitchFamily="18" charset="0"/>
                      </a:endParaRPr>
                    </a:p>
                  </a:txBody>
                  <a:tcPr marL="51436" marR="514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Bef>
                          <a:spcPts val="600"/>
                        </a:spcBef>
                        <a:spcAft>
                          <a:spcPts val="600"/>
                        </a:spcAft>
                        <a:buNone/>
                      </a:pPr>
                      <a:r>
                        <a:rPr lang="bg-BG" sz="1400" dirty="0">
                          <a:solidFill>
                            <a:srgbClr val="000000"/>
                          </a:solidFill>
                          <a:effectLst/>
                          <a:latin typeface="+mn-lt"/>
                          <a:ea typeface="Times New Roman" panose="02020603050405020304" pitchFamily="18" charset="0"/>
                          <a:cs typeface="Times New Roman" panose="02020603050405020304" pitchFamily="18" charset="0"/>
                        </a:rPr>
                        <a:t>CBC</a:t>
                      </a:r>
                      <a:endParaRPr lang="en-GB" sz="1400" dirty="0">
                        <a:effectLst/>
                        <a:latin typeface="+mn-lt"/>
                        <a:ea typeface="Calibri" panose="020F0502020204030204" pitchFamily="34" charset="0"/>
                        <a:cs typeface="Times New Roman" panose="02020603050405020304" pitchFamily="18" charset="0"/>
                      </a:endParaRPr>
                    </a:p>
                  </a:txBody>
                  <a:tcPr marL="51436" marR="514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07000"/>
                        </a:lnSpc>
                        <a:spcBef>
                          <a:spcPts val="600"/>
                        </a:spcBef>
                        <a:spcAft>
                          <a:spcPts val="600"/>
                        </a:spcAft>
                        <a:buNone/>
                      </a:pPr>
                      <a:r>
                        <a:rPr lang="bg-BG" sz="1400" dirty="0">
                          <a:solidFill>
                            <a:srgbClr val="000000"/>
                          </a:solidFill>
                          <a:effectLst/>
                          <a:latin typeface="+mn-lt"/>
                          <a:ea typeface="Times New Roman" panose="02020603050405020304" pitchFamily="18" charset="0"/>
                          <a:cs typeface="Times New Roman" panose="02020603050405020304" pitchFamily="18" charset="0"/>
                        </a:rPr>
                        <a:t>1</a:t>
                      </a:r>
                      <a:endParaRPr lang="en-GB" sz="1400" dirty="0">
                        <a:effectLst/>
                        <a:latin typeface="+mn-lt"/>
                        <a:ea typeface="Calibri" panose="020F0502020204030204" pitchFamily="34" charset="0"/>
                        <a:cs typeface="Times New Roman" panose="02020603050405020304" pitchFamily="18" charset="0"/>
                      </a:endParaRPr>
                    </a:p>
                  </a:txBody>
                  <a:tcPr marL="51436" marR="514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07000"/>
                        </a:lnSpc>
                        <a:spcBef>
                          <a:spcPts val="600"/>
                        </a:spcBef>
                        <a:spcAft>
                          <a:spcPts val="600"/>
                        </a:spcAft>
                        <a:buNone/>
                      </a:pPr>
                      <a:r>
                        <a:rPr lang="bg-BG" sz="1400" dirty="0">
                          <a:solidFill>
                            <a:srgbClr val="000000"/>
                          </a:solidFill>
                          <a:effectLst/>
                          <a:latin typeface="+mn-lt"/>
                          <a:ea typeface="Times New Roman" panose="02020603050405020304" pitchFamily="18" charset="0"/>
                          <a:cs typeface="Times New Roman" panose="02020603050405020304" pitchFamily="18" charset="0"/>
                        </a:rPr>
                        <a:t>20</a:t>
                      </a:r>
                      <a:endParaRPr lang="en-GB" sz="1400" dirty="0">
                        <a:effectLst/>
                        <a:latin typeface="+mn-lt"/>
                        <a:ea typeface="Calibri" panose="020F0502020204030204" pitchFamily="34" charset="0"/>
                        <a:cs typeface="Times New Roman" panose="02020603050405020304" pitchFamily="18" charset="0"/>
                      </a:endParaRPr>
                    </a:p>
                  </a:txBody>
                  <a:tcPr marL="51436" marR="514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01"/>
                  </a:ext>
                </a:extLst>
              </a:tr>
              <a:tr h="220123">
                <a:tc>
                  <a:txBody>
                    <a:bodyPr/>
                    <a:lstStyle/>
                    <a:p>
                      <a:pPr>
                        <a:lnSpc>
                          <a:spcPct val="107000"/>
                        </a:lnSpc>
                        <a:spcBef>
                          <a:spcPts val="600"/>
                        </a:spcBef>
                        <a:spcAft>
                          <a:spcPts val="600"/>
                        </a:spcAft>
                        <a:buNone/>
                      </a:pPr>
                      <a:r>
                        <a:rPr lang="bg-BG" sz="1400" i="1">
                          <a:solidFill>
                            <a:srgbClr val="000000"/>
                          </a:solidFill>
                          <a:effectLst/>
                          <a:latin typeface="+mn-lt"/>
                          <a:ea typeface="Times New Roman" panose="02020603050405020304" pitchFamily="18" charset="0"/>
                          <a:cs typeface="Times New Roman" panose="02020603050405020304" pitchFamily="18" charset="0"/>
                        </a:rPr>
                        <a:t>The diversification of international payments </a:t>
                      </a:r>
                      <a:endParaRPr lang="en-GB" sz="1400">
                        <a:effectLst/>
                        <a:latin typeface="+mn-lt"/>
                        <a:ea typeface="Calibri" panose="020F0502020204030204" pitchFamily="34" charset="0"/>
                        <a:cs typeface="Times New Roman" panose="02020603050405020304" pitchFamily="18" charset="0"/>
                      </a:endParaRPr>
                    </a:p>
                  </a:txBody>
                  <a:tcPr marL="51436" marR="514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Bef>
                          <a:spcPts val="600"/>
                        </a:spcBef>
                        <a:spcAft>
                          <a:spcPts val="600"/>
                        </a:spcAft>
                        <a:buNone/>
                      </a:pPr>
                      <a:r>
                        <a:rPr lang="bg-BG" sz="1400" dirty="0">
                          <a:effectLst/>
                          <a:latin typeface="+mn-lt"/>
                          <a:ea typeface="Calibri" panose="020F0502020204030204" pitchFamily="34" charset="0"/>
                          <a:cs typeface="Times New Roman" panose="02020603050405020304" pitchFamily="18" charset="0"/>
                        </a:rPr>
                        <a:t>IP</a:t>
                      </a:r>
                      <a:endParaRPr lang="en-GB" sz="1400" dirty="0">
                        <a:effectLst/>
                        <a:latin typeface="+mn-lt"/>
                        <a:ea typeface="Calibri" panose="020F0502020204030204" pitchFamily="34" charset="0"/>
                        <a:cs typeface="Times New Roman" panose="02020603050405020304" pitchFamily="18" charset="0"/>
                      </a:endParaRPr>
                    </a:p>
                  </a:txBody>
                  <a:tcPr marL="51436" marR="514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Bef>
                          <a:spcPts val="600"/>
                        </a:spcBef>
                        <a:spcAft>
                          <a:spcPts val="600"/>
                        </a:spcAft>
                        <a:buNone/>
                      </a:pPr>
                      <a:r>
                        <a:rPr lang="bg-BG" sz="1400" dirty="0">
                          <a:solidFill>
                            <a:srgbClr val="000000"/>
                          </a:solidFill>
                          <a:effectLst/>
                          <a:latin typeface="+mn-lt"/>
                          <a:ea typeface="Times New Roman" panose="02020603050405020304" pitchFamily="18" charset="0"/>
                          <a:cs typeface="Times New Roman" panose="02020603050405020304" pitchFamily="18" charset="0"/>
                        </a:rPr>
                        <a:t>0</a:t>
                      </a:r>
                      <a:endParaRPr lang="en-GB" sz="1400" dirty="0">
                        <a:effectLst/>
                        <a:latin typeface="+mn-lt"/>
                        <a:ea typeface="Calibri" panose="020F0502020204030204" pitchFamily="34" charset="0"/>
                        <a:cs typeface="Times New Roman" panose="02020603050405020304" pitchFamily="18" charset="0"/>
                      </a:endParaRPr>
                    </a:p>
                  </a:txBody>
                  <a:tcPr marL="51436" marR="514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Bef>
                          <a:spcPts val="600"/>
                        </a:spcBef>
                        <a:spcAft>
                          <a:spcPts val="600"/>
                        </a:spcAft>
                        <a:buNone/>
                      </a:pPr>
                      <a:r>
                        <a:rPr lang="bg-BG" sz="1400" dirty="0">
                          <a:solidFill>
                            <a:srgbClr val="000000"/>
                          </a:solidFill>
                          <a:effectLst/>
                          <a:latin typeface="+mn-lt"/>
                          <a:ea typeface="Times New Roman" panose="02020603050405020304" pitchFamily="18" charset="0"/>
                          <a:cs typeface="Times New Roman" panose="02020603050405020304" pitchFamily="18" charset="0"/>
                        </a:rPr>
                        <a:t>50</a:t>
                      </a:r>
                      <a:endParaRPr lang="en-GB" sz="1400" dirty="0">
                        <a:effectLst/>
                        <a:latin typeface="+mn-lt"/>
                        <a:ea typeface="Calibri" panose="020F0502020204030204" pitchFamily="34" charset="0"/>
                        <a:cs typeface="Times New Roman" panose="02020603050405020304" pitchFamily="18" charset="0"/>
                      </a:endParaRPr>
                    </a:p>
                  </a:txBody>
                  <a:tcPr marL="51436" marR="514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2"/>
                  </a:ext>
                </a:extLst>
              </a:tr>
              <a:tr h="220123">
                <a:tc>
                  <a:txBody>
                    <a:bodyPr/>
                    <a:lstStyle/>
                    <a:p>
                      <a:pPr>
                        <a:lnSpc>
                          <a:spcPct val="107000"/>
                        </a:lnSpc>
                        <a:spcBef>
                          <a:spcPts val="600"/>
                        </a:spcBef>
                        <a:spcAft>
                          <a:spcPts val="600"/>
                        </a:spcAft>
                        <a:buNone/>
                      </a:pPr>
                      <a:r>
                        <a:rPr lang="bg-BG" sz="1400" i="1">
                          <a:solidFill>
                            <a:srgbClr val="000000"/>
                          </a:solidFill>
                          <a:effectLst/>
                          <a:latin typeface="+mn-lt"/>
                          <a:ea typeface="Times New Roman" panose="02020603050405020304" pitchFamily="18" charset="0"/>
                          <a:cs typeface="Times New Roman" panose="02020603050405020304" pitchFamily="18" charset="0"/>
                        </a:rPr>
                        <a:t>Restoring national autonomy in monetary policy</a:t>
                      </a:r>
                      <a:endParaRPr lang="en-GB" sz="1400">
                        <a:effectLst/>
                        <a:latin typeface="+mn-lt"/>
                        <a:ea typeface="Calibri" panose="020F0502020204030204" pitchFamily="34" charset="0"/>
                        <a:cs typeface="Times New Roman" panose="02020603050405020304" pitchFamily="18" charset="0"/>
                      </a:endParaRPr>
                    </a:p>
                  </a:txBody>
                  <a:tcPr marL="51436" marR="514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Bef>
                          <a:spcPts val="600"/>
                        </a:spcBef>
                        <a:spcAft>
                          <a:spcPts val="600"/>
                        </a:spcAft>
                        <a:buNone/>
                      </a:pPr>
                      <a:r>
                        <a:rPr lang="bg-BG" sz="1400" dirty="0">
                          <a:solidFill>
                            <a:srgbClr val="000000"/>
                          </a:solidFill>
                          <a:effectLst/>
                          <a:latin typeface="+mn-lt"/>
                          <a:ea typeface="Times New Roman" panose="02020603050405020304" pitchFamily="18" charset="0"/>
                          <a:cs typeface="Times New Roman" panose="02020603050405020304" pitchFamily="18" charset="0"/>
                        </a:rPr>
                        <a:t>NA</a:t>
                      </a:r>
                      <a:endParaRPr lang="en-GB" sz="1400" dirty="0">
                        <a:effectLst/>
                        <a:latin typeface="+mn-lt"/>
                        <a:ea typeface="Calibri" panose="020F0502020204030204" pitchFamily="34" charset="0"/>
                        <a:cs typeface="Times New Roman" panose="02020603050405020304" pitchFamily="18" charset="0"/>
                      </a:endParaRPr>
                    </a:p>
                  </a:txBody>
                  <a:tcPr marL="51436" marR="514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07000"/>
                        </a:lnSpc>
                        <a:spcBef>
                          <a:spcPts val="600"/>
                        </a:spcBef>
                        <a:spcAft>
                          <a:spcPts val="600"/>
                        </a:spcAft>
                        <a:buNone/>
                      </a:pPr>
                      <a:r>
                        <a:rPr lang="bg-BG" sz="1400" dirty="0">
                          <a:solidFill>
                            <a:srgbClr val="000000"/>
                          </a:solidFill>
                          <a:effectLst/>
                          <a:latin typeface="+mn-lt"/>
                          <a:ea typeface="Times New Roman" panose="02020603050405020304" pitchFamily="18" charset="0"/>
                          <a:cs typeface="Times New Roman" panose="02020603050405020304" pitchFamily="18" charset="0"/>
                        </a:rPr>
                        <a:t>1</a:t>
                      </a:r>
                      <a:endParaRPr lang="en-GB" sz="1400" dirty="0">
                        <a:effectLst/>
                        <a:latin typeface="+mn-lt"/>
                        <a:ea typeface="Calibri" panose="020F0502020204030204" pitchFamily="34" charset="0"/>
                        <a:cs typeface="Times New Roman" panose="02020603050405020304" pitchFamily="18" charset="0"/>
                      </a:endParaRPr>
                    </a:p>
                  </a:txBody>
                  <a:tcPr marL="51436" marR="514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07000"/>
                        </a:lnSpc>
                        <a:spcBef>
                          <a:spcPts val="600"/>
                        </a:spcBef>
                        <a:spcAft>
                          <a:spcPts val="600"/>
                        </a:spcAft>
                        <a:buNone/>
                      </a:pPr>
                      <a:r>
                        <a:rPr lang="bg-BG" sz="1400" dirty="0">
                          <a:solidFill>
                            <a:srgbClr val="000000"/>
                          </a:solidFill>
                          <a:effectLst/>
                          <a:latin typeface="+mn-lt"/>
                          <a:ea typeface="Times New Roman" panose="02020603050405020304" pitchFamily="18" charset="0"/>
                          <a:cs typeface="Times New Roman" panose="02020603050405020304" pitchFamily="18" charset="0"/>
                        </a:rPr>
                        <a:t>10</a:t>
                      </a:r>
                      <a:endParaRPr lang="en-GB" sz="1400" dirty="0">
                        <a:effectLst/>
                        <a:latin typeface="+mn-lt"/>
                        <a:ea typeface="Calibri" panose="020F0502020204030204" pitchFamily="34" charset="0"/>
                        <a:cs typeface="Times New Roman" panose="02020603050405020304" pitchFamily="18" charset="0"/>
                      </a:endParaRPr>
                    </a:p>
                  </a:txBody>
                  <a:tcPr marL="51436" marR="514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03"/>
                  </a:ext>
                </a:extLst>
              </a:tr>
              <a:tr h="220123">
                <a:tc>
                  <a:txBody>
                    <a:bodyPr/>
                    <a:lstStyle/>
                    <a:p>
                      <a:pPr>
                        <a:lnSpc>
                          <a:spcPct val="107000"/>
                        </a:lnSpc>
                        <a:spcBef>
                          <a:spcPts val="600"/>
                        </a:spcBef>
                        <a:spcAft>
                          <a:spcPts val="600"/>
                        </a:spcAft>
                        <a:buNone/>
                      </a:pPr>
                      <a:r>
                        <a:rPr lang="bg-BG" sz="1400" i="1">
                          <a:solidFill>
                            <a:srgbClr val="000000"/>
                          </a:solidFill>
                          <a:effectLst/>
                          <a:latin typeface="+mn-lt"/>
                          <a:ea typeface="Times New Roman" panose="02020603050405020304" pitchFamily="18" charset="0"/>
                          <a:cs typeface="Times New Roman" panose="02020603050405020304" pitchFamily="18" charset="0"/>
                        </a:rPr>
                        <a:t>Growing protectionism and barriers to trade and investment</a:t>
                      </a:r>
                      <a:endParaRPr lang="en-GB" sz="1400">
                        <a:effectLst/>
                        <a:latin typeface="+mn-lt"/>
                        <a:ea typeface="Calibri" panose="020F0502020204030204" pitchFamily="34" charset="0"/>
                        <a:cs typeface="Times New Roman" panose="02020603050405020304" pitchFamily="18" charset="0"/>
                      </a:endParaRPr>
                    </a:p>
                  </a:txBody>
                  <a:tcPr marL="51436" marR="514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Bef>
                          <a:spcPts val="600"/>
                        </a:spcBef>
                        <a:spcAft>
                          <a:spcPts val="600"/>
                        </a:spcAft>
                        <a:buNone/>
                      </a:pPr>
                      <a:r>
                        <a:rPr lang="bg-BG" sz="1400" dirty="0">
                          <a:solidFill>
                            <a:srgbClr val="000000"/>
                          </a:solidFill>
                          <a:effectLst/>
                          <a:latin typeface="+mn-lt"/>
                          <a:ea typeface="Times New Roman" panose="02020603050405020304" pitchFamily="18" charset="0"/>
                          <a:cs typeface="Times New Roman" panose="02020603050405020304" pitchFamily="18" charset="0"/>
                        </a:rPr>
                        <a:t>PB</a:t>
                      </a:r>
                      <a:endParaRPr lang="en-GB" sz="1400" dirty="0">
                        <a:effectLst/>
                        <a:latin typeface="+mn-lt"/>
                        <a:ea typeface="Calibri" panose="020F0502020204030204" pitchFamily="34" charset="0"/>
                        <a:cs typeface="Times New Roman" panose="02020603050405020304" pitchFamily="18" charset="0"/>
                      </a:endParaRPr>
                    </a:p>
                  </a:txBody>
                  <a:tcPr marL="51436" marR="514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Bef>
                          <a:spcPts val="600"/>
                        </a:spcBef>
                        <a:spcAft>
                          <a:spcPts val="600"/>
                        </a:spcAft>
                        <a:buNone/>
                      </a:pPr>
                      <a:r>
                        <a:rPr lang="bg-BG" sz="1400" dirty="0">
                          <a:solidFill>
                            <a:srgbClr val="000000"/>
                          </a:solidFill>
                          <a:effectLst/>
                          <a:latin typeface="+mn-lt"/>
                          <a:ea typeface="Times New Roman" panose="02020603050405020304" pitchFamily="18" charset="0"/>
                          <a:cs typeface="Times New Roman" panose="02020603050405020304" pitchFamily="18" charset="0"/>
                        </a:rPr>
                        <a:t>1</a:t>
                      </a:r>
                      <a:endParaRPr lang="en-GB" sz="1400" dirty="0">
                        <a:effectLst/>
                        <a:latin typeface="+mn-lt"/>
                        <a:ea typeface="Calibri" panose="020F0502020204030204" pitchFamily="34" charset="0"/>
                        <a:cs typeface="Times New Roman" panose="02020603050405020304" pitchFamily="18" charset="0"/>
                      </a:endParaRPr>
                    </a:p>
                  </a:txBody>
                  <a:tcPr marL="51436" marR="514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Bef>
                          <a:spcPts val="600"/>
                        </a:spcBef>
                        <a:spcAft>
                          <a:spcPts val="600"/>
                        </a:spcAft>
                        <a:buNone/>
                      </a:pPr>
                      <a:r>
                        <a:rPr lang="bg-BG" sz="1400" dirty="0">
                          <a:solidFill>
                            <a:srgbClr val="000000"/>
                          </a:solidFill>
                          <a:effectLst/>
                          <a:latin typeface="+mn-lt"/>
                          <a:ea typeface="Times New Roman" panose="02020603050405020304" pitchFamily="18" charset="0"/>
                          <a:cs typeface="Times New Roman" panose="02020603050405020304" pitchFamily="18" charset="0"/>
                        </a:rPr>
                        <a:t>10</a:t>
                      </a:r>
                      <a:endParaRPr lang="en-GB" sz="1400" dirty="0">
                        <a:effectLst/>
                        <a:latin typeface="+mn-lt"/>
                        <a:ea typeface="Calibri" panose="020F0502020204030204" pitchFamily="34" charset="0"/>
                        <a:cs typeface="Times New Roman" panose="02020603050405020304" pitchFamily="18" charset="0"/>
                      </a:endParaRPr>
                    </a:p>
                  </a:txBody>
                  <a:tcPr marL="51436" marR="514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4"/>
                  </a:ext>
                </a:extLst>
              </a:tr>
              <a:tr h="220123">
                <a:tc>
                  <a:txBody>
                    <a:bodyPr/>
                    <a:lstStyle/>
                    <a:p>
                      <a:pPr>
                        <a:lnSpc>
                          <a:spcPct val="107000"/>
                        </a:lnSpc>
                        <a:spcBef>
                          <a:spcPts val="600"/>
                        </a:spcBef>
                        <a:spcAft>
                          <a:spcPts val="600"/>
                        </a:spcAft>
                        <a:buNone/>
                      </a:pPr>
                      <a:r>
                        <a:rPr lang="bg-BG" sz="1400" i="1">
                          <a:solidFill>
                            <a:srgbClr val="000000"/>
                          </a:solidFill>
                          <a:effectLst/>
                          <a:latin typeface="+mn-lt"/>
                          <a:ea typeface="Times New Roman" panose="02020603050405020304" pitchFamily="18" charset="0"/>
                          <a:cs typeface="Times New Roman" panose="02020603050405020304" pitchFamily="18" charset="0"/>
                        </a:rPr>
                        <a:t>Development of regional financial systems and organizations</a:t>
                      </a:r>
                      <a:endParaRPr lang="en-GB" sz="1400">
                        <a:effectLst/>
                        <a:latin typeface="+mn-lt"/>
                        <a:ea typeface="Calibri" panose="020F0502020204030204" pitchFamily="34" charset="0"/>
                        <a:cs typeface="Times New Roman" panose="02020603050405020304" pitchFamily="18" charset="0"/>
                      </a:endParaRPr>
                    </a:p>
                  </a:txBody>
                  <a:tcPr marL="51436" marR="514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Bef>
                          <a:spcPts val="600"/>
                        </a:spcBef>
                        <a:spcAft>
                          <a:spcPts val="600"/>
                        </a:spcAft>
                        <a:buNone/>
                      </a:pPr>
                      <a:r>
                        <a:rPr lang="bg-BG" sz="1400">
                          <a:solidFill>
                            <a:srgbClr val="000000"/>
                          </a:solidFill>
                          <a:effectLst/>
                          <a:latin typeface="+mn-lt"/>
                          <a:ea typeface="Times New Roman" panose="02020603050405020304" pitchFamily="18" charset="0"/>
                          <a:cs typeface="Times New Roman" panose="02020603050405020304" pitchFamily="18" charset="0"/>
                        </a:rPr>
                        <a:t>FSO</a:t>
                      </a:r>
                      <a:endParaRPr lang="en-GB" sz="1400">
                        <a:effectLst/>
                        <a:latin typeface="+mn-lt"/>
                        <a:ea typeface="Calibri" panose="020F0502020204030204" pitchFamily="34" charset="0"/>
                        <a:cs typeface="Times New Roman" panose="02020603050405020304" pitchFamily="18" charset="0"/>
                      </a:endParaRPr>
                    </a:p>
                  </a:txBody>
                  <a:tcPr marL="51436" marR="514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07000"/>
                        </a:lnSpc>
                        <a:spcBef>
                          <a:spcPts val="600"/>
                        </a:spcBef>
                        <a:spcAft>
                          <a:spcPts val="600"/>
                        </a:spcAft>
                        <a:buNone/>
                      </a:pPr>
                      <a:r>
                        <a:rPr lang="bg-BG" sz="1400">
                          <a:solidFill>
                            <a:srgbClr val="000000"/>
                          </a:solidFill>
                          <a:effectLst/>
                          <a:latin typeface="+mn-lt"/>
                          <a:ea typeface="Times New Roman" panose="02020603050405020304" pitchFamily="18" charset="0"/>
                          <a:cs typeface="Times New Roman" panose="02020603050405020304" pitchFamily="18" charset="0"/>
                        </a:rPr>
                        <a:t>1</a:t>
                      </a:r>
                      <a:endParaRPr lang="en-GB" sz="1400">
                        <a:effectLst/>
                        <a:latin typeface="+mn-lt"/>
                        <a:ea typeface="Calibri" panose="020F0502020204030204" pitchFamily="34" charset="0"/>
                        <a:cs typeface="Times New Roman" panose="02020603050405020304" pitchFamily="18" charset="0"/>
                      </a:endParaRPr>
                    </a:p>
                  </a:txBody>
                  <a:tcPr marL="51436" marR="514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07000"/>
                        </a:lnSpc>
                        <a:spcBef>
                          <a:spcPts val="600"/>
                        </a:spcBef>
                        <a:spcAft>
                          <a:spcPts val="600"/>
                        </a:spcAft>
                        <a:buNone/>
                      </a:pPr>
                      <a:r>
                        <a:rPr lang="bg-BG" sz="1400" dirty="0">
                          <a:solidFill>
                            <a:srgbClr val="000000"/>
                          </a:solidFill>
                          <a:effectLst/>
                          <a:latin typeface="+mn-lt"/>
                          <a:ea typeface="Times New Roman" panose="02020603050405020304" pitchFamily="18" charset="0"/>
                          <a:cs typeface="Times New Roman" panose="02020603050405020304" pitchFamily="18" charset="0"/>
                        </a:rPr>
                        <a:t>10</a:t>
                      </a:r>
                      <a:endParaRPr lang="en-GB" sz="1400" dirty="0">
                        <a:effectLst/>
                        <a:latin typeface="+mn-lt"/>
                        <a:ea typeface="Calibri" panose="020F0502020204030204" pitchFamily="34" charset="0"/>
                        <a:cs typeface="Times New Roman" panose="02020603050405020304" pitchFamily="18" charset="0"/>
                      </a:endParaRPr>
                    </a:p>
                  </a:txBody>
                  <a:tcPr marL="51436" marR="514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05"/>
                  </a:ext>
                </a:extLst>
              </a:tr>
            </a:tbl>
          </a:graphicData>
        </a:graphic>
      </p:graphicFrame>
      <p:sp>
        <p:nvSpPr>
          <p:cNvPr id="14376" name="Текстово поле 5">
            <a:extLst>
              <a:ext uri="{FF2B5EF4-FFF2-40B4-BE49-F238E27FC236}">
                <a16:creationId xmlns:a16="http://schemas.microsoft.com/office/drawing/2014/main" id="{28A4755D-5681-3D83-E533-22C9C4E71E1B}"/>
              </a:ext>
            </a:extLst>
          </p:cNvPr>
          <p:cNvSpPr txBox="1">
            <a:spLocks noChangeArrowheads="1"/>
          </p:cNvSpPr>
          <p:nvPr/>
        </p:nvSpPr>
        <p:spPr bwMode="auto">
          <a:xfrm>
            <a:off x="352028" y="3918112"/>
            <a:ext cx="7478315"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Aptos" panose="020B0004020202020204" pitchFamily="34" charset="0"/>
              </a:defRPr>
            </a:lvl1pPr>
            <a:lvl2pPr marL="742950" indent="-285750">
              <a:defRPr>
                <a:solidFill>
                  <a:schemeClr val="tx1"/>
                </a:solidFill>
                <a:latin typeface="Aptos" panose="020B0004020202020204" pitchFamily="34" charset="0"/>
              </a:defRPr>
            </a:lvl2pPr>
            <a:lvl3pPr marL="1143000" indent="-228600">
              <a:defRPr>
                <a:solidFill>
                  <a:schemeClr val="tx1"/>
                </a:solidFill>
                <a:latin typeface="Aptos" panose="020B0004020202020204" pitchFamily="34" charset="0"/>
              </a:defRPr>
            </a:lvl3pPr>
            <a:lvl4pPr marL="1600200" indent="-228600">
              <a:defRPr>
                <a:solidFill>
                  <a:schemeClr val="tx1"/>
                </a:solidFill>
                <a:latin typeface="Aptos" panose="020B0004020202020204" pitchFamily="34" charset="0"/>
              </a:defRPr>
            </a:lvl4pPr>
            <a:lvl5pPr marL="2057400" indent="-228600">
              <a:defRPr>
                <a:solidFill>
                  <a:schemeClr val="tx1"/>
                </a:solidFill>
                <a:latin typeface="Aptos" panose="020B0004020202020204" pitchFamily="34" charset="0"/>
              </a:defRPr>
            </a:lvl5pPr>
            <a:lvl6pPr marL="2514600" indent="-228600" fontAlgn="base">
              <a:spcBef>
                <a:spcPct val="0"/>
              </a:spcBef>
              <a:spcAft>
                <a:spcPct val="0"/>
              </a:spcAft>
              <a:defRPr>
                <a:solidFill>
                  <a:schemeClr val="tx1"/>
                </a:solidFill>
                <a:latin typeface="Aptos" panose="020B0004020202020204" pitchFamily="34" charset="0"/>
              </a:defRPr>
            </a:lvl6pPr>
            <a:lvl7pPr marL="2971800" indent="-228600" fontAlgn="base">
              <a:spcBef>
                <a:spcPct val="0"/>
              </a:spcBef>
              <a:spcAft>
                <a:spcPct val="0"/>
              </a:spcAft>
              <a:defRPr>
                <a:solidFill>
                  <a:schemeClr val="tx1"/>
                </a:solidFill>
                <a:latin typeface="Aptos" panose="020B0004020202020204" pitchFamily="34" charset="0"/>
              </a:defRPr>
            </a:lvl7pPr>
            <a:lvl8pPr marL="3429000" indent="-228600" fontAlgn="base">
              <a:spcBef>
                <a:spcPct val="0"/>
              </a:spcBef>
              <a:spcAft>
                <a:spcPct val="0"/>
              </a:spcAft>
              <a:defRPr>
                <a:solidFill>
                  <a:schemeClr val="tx1"/>
                </a:solidFill>
                <a:latin typeface="Aptos" panose="020B0004020202020204" pitchFamily="34" charset="0"/>
              </a:defRPr>
            </a:lvl8pPr>
            <a:lvl9pPr marL="3886200" indent="-228600" fontAlgn="base">
              <a:spcBef>
                <a:spcPct val="0"/>
              </a:spcBef>
              <a:spcAft>
                <a:spcPct val="0"/>
              </a:spcAft>
              <a:defRPr>
                <a:solidFill>
                  <a:schemeClr val="tx1"/>
                </a:solidFill>
                <a:latin typeface="Aptos" panose="020B0004020202020204" pitchFamily="34" charset="0"/>
              </a:defRPr>
            </a:lvl9pPr>
          </a:lstStyle>
          <a:p>
            <a:pPr eaLnBrk="1" hangingPunct="1">
              <a:buFont typeface="Wingdings" panose="05000000000000000000" pitchFamily="2" charset="2"/>
              <a:buChar char="v"/>
            </a:pPr>
            <a:r>
              <a:rPr lang="en-GB" altLang="en-US" dirty="0">
                <a:latin typeface="+mn-lt"/>
              </a:rPr>
              <a:t>In the column „Weighted code“ the results of the research are presented based on the five indicators regarding the deglobalization process, and this information is presented through a code. In The code 1 means „There is </a:t>
            </a:r>
            <a:r>
              <a:rPr lang="en-GB" altLang="en-US" dirty="0" err="1">
                <a:latin typeface="+mn-lt"/>
              </a:rPr>
              <a:t>deglobalization</a:t>
            </a:r>
            <a:r>
              <a:rPr lang="en-GB" altLang="en-US" dirty="0">
                <a:latin typeface="+mn-lt"/>
              </a:rPr>
              <a:t>“. The code 0 means „There is no </a:t>
            </a:r>
            <a:r>
              <a:rPr lang="en-GB" altLang="en-US" dirty="0" err="1">
                <a:latin typeface="+mn-lt"/>
              </a:rPr>
              <a:t>deglobalization</a:t>
            </a:r>
            <a:r>
              <a:rPr lang="en-GB" altLang="en-US" dirty="0">
                <a:latin typeface="+mn-lt"/>
              </a:rPr>
              <a:t>“.</a:t>
            </a:r>
          </a:p>
          <a:p>
            <a:pPr eaLnBrk="1" hangingPunct="1">
              <a:buFont typeface="Wingdings" panose="05000000000000000000" pitchFamily="2" charset="2"/>
              <a:buChar char="v"/>
            </a:pPr>
            <a:endParaRPr lang="bg-BG" altLang="en-US" dirty="0">
              <a:latin typeface="+mn-lt"/>
            </a:endParaRPr>
          </a:p>
          <a:p>
            <a:pPr eaLnBrk="1" hangingPunct="1">
              <a:buFont typeface="Wingdings" panose="05000000000000000000" pitchFamily="2" charset="2"/>
              <a:buChar char="v"/>
            </a:pPr>
            <a:r>
              <a:rPr lang="en-GB" altLang="en-US" dirty="0">
                <a:latin typeface="+mn-lt"/>
              </a:rPr>
              <a:t>The " Quality weight" column presents the weights given to each of the indicators in order to rank them by importance and to reflect the real effect of the individual indicators on the overall coefficient.</a:t>
            </a:r>
          </a:p>
        </p:txBody>
      </p:sp>
    </p:spTree>
    <p:extLst>
      <p:ext uri="{BB962C8B-B14F-4D97-AF65-F5344CB8AC3E}">
        <p14:creationId xmlns:p14="http://schemas.microsoft.com/office/powerpoint/2010/main" val="26455688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Indicator 1 – Cross-Border Capital Flows (CBC)</a:t>
            </a:r>
            <a:endParaRPr dirty="0"/>
          </a:p>
        </p:txBody>
      </p:sp>
      <p:sp>
        <p:nvSpPr>
          <p:cNvPr id="3" name="Content Placeholder 2"/>
          <p:cNvSpPr>
            <a:spLocks noGrp="1"/>
          </p:cNvSpPr>
          <p:nvPr>
            <p:ph idx="1"/>
          </p:nvPr>
        </p:nvSpPr>
        <p:spPr/>
        <p:txBody>
          <a:bodyPr>
            <a:normAutofit/>
          </a:bodyPr>
          <a:lstStyle/>
          <a:p>
            <a:r>
              <a:rPr lang="en-US" b="1" dirty="0"/>
              <a:t>Measure</a:t>
            </a:r>
            <a:r>
              <a:rPr lang="en-US" dirty="0"/>
              <a:t>: Foreign Direct Investment (FDI), net inflows/outflows</a:t>
            </a:r>
            <a:br>
              <a:rPr lang="en-US" dirty="0"/>
            </a:br>
            <a:r>
              <a:rPr lang="en-US" b="1" dirty="0"/>
              <a:t>Source</a:t>
            </a:r>
            <a:r>
              <a:rPr lang="en-US" dirty="0"/>
              <a:t>: UNCTAD</a:t>
            </a:r>
          </a:p>
          <a:p>
            <a:r>
              <a:rPr lang="en-US" b="1" dirty="0"/>
              <a:t>Findings</a:t>
            </a:r>
            <a:r>
              <a:rPr lang="en-US" dirty="0"/>
              <a:t>:</a:t>
            </a:r>
          </a:p>
          <a:p>
            <a:r>
              <a:rPr lang="en-US" dirty="0"/>
              <a:t>Significant fluctuation post-2007</a:t>
            </a:r>
          </a:p>
          <a:p>
            <a:r>
              <a:rPr lang="en-US" dirty="0"/>
              <a:t>Average 3-year growth rate: </a:t>
            </a:r>
            <a:r>
              <a:rPr lang="en-US" b="1" dirty="0"/>
              <a:t>-6.4%</a:t>
            </a:r>
            <a:endParaRPr lang="en-US" dirty="0"/>
          </a:p>
          <a:p>
            <a:r>
              <a:rPr lang="en-US" dirty="0"/>
              <a:t>Reflects weakening international capital mobility and supports the </a:t>
            </a:r>
            <a:r>
              <a:rPr lang="en-US" dirty="0" err="1"/>
              <a:t>deglobalization</a:t>
            </a:r>
            <a:r>
              <a:rPr lang="en-US" dirty="0"/>
              <a:t> hypothesis</a:t>
            </a:r>
          </a:p>
          <a:p>
            <a:r>
              <a:rPr lang="en-US" b="1" dirty="0"/>
              <a:t>Implication</a:t>
            </a:r>
            <a:r>
              <a:rPr lang="en-US" dirty="0"/>
              <a:t>: Financial globalization is declining in volume and scope.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Indicator 2 – Diversification of International Payments (IP)</a:t>
            </a:r>
          </a:p>
        </p:txBody>
      </p:sp>
      <p:sp>
        <p:nvSpPr>
          <p:cNvPr id="3" name="Content Placeholder 2"/>
          <p:cNvSpPr>
            <a:spLocks noGrp="1"/>
          </p:cNvSpPr>
          <p:nvPr>
            <p:ph idx="1"/>
          </p:nvPr>
        </p:nvSpPr>
        <p:spPr/>
        <p:txBody>
          <a:bodyPr>
            <a:normAutofit/>
          </a:bodyPr>
          <a:lstStyle/>
          <a:p>
            <a:r>
              <a:rPr lang="en-US" b="1" dirty="0"/>
              <a:t>Measure</a:t>
            </a:r>
            <a:r>
              <a:rPr lang="en-US" dirty="0"/>
              <a:t>: Turnover of OTC foreign exchange instruments</a:t>
            </a:r>
            <a:br>
              <a:rPr lang="en-US" dirty="0"/>
            </a:br>
            <a:r>
              <a:rPr lang="en-US" b="1" dirty="0"/>
              <a:t>Source</a:t>
            </a:r>
            <a:r>
              <a:rPr lang="en-US" dirty="0"/>
              <a:t>: Bank for International Settlements (BIS)</a:t>
            </a:r>
          </a:p>
          <a:p>
            <a:r>
              <a:rPr lang="en-US" b="1" dirty="0"/>
              <a:t>Findings</a:t>
            </a:r>
            <a:r>
              <a:rPr lang="en-US" dirty="0"/>
              <a:t>:</a:t>
            </a:r>
          </a:p>
          <a:p>
            <a:r>
              <a:rPr lang="en-US" dirty="0"/>
              <a:t>Average 3-year growth rate: </a:t>
            </a:r>
            <a:r>
              <a:rPr lang="en-US" b="1" dirty="0"/>
              <a:t>+3.1%</a:t>
            </a:r>
            <a:endParaRPr lang="en-US" dirty="0"/>
          </a:p>
          <a:p>
            <a:r>
              <a:rPr lang="en-US" dirty="0"/>
              <a:t>High increase in 2013 and 2019, moderate rise in 2022</a:t>
            </a:r>
          </a:p>
          <a:p>
            <a:r>
              <a:rPr lang="en-US" dirty="0"/>
              <a:t>Suggests resilience and digital transformation in payment systems</a:t>
            </a:r>
          </a:p>
          <a:p>
            <a:r>
              <a:rPr lang="en-US" b="1" dirty="0"/>
              <a:t>Implication</a:t>
            </a:r>
            <a:r>
              <a:rPr lang="en-US" dirty="0"/>
              <a:t>: Despite capital flow decline, digital finance sustains cross-border integration.</a:t>
            </a:r>
          </a:p>
        </p:txBody>
      </p:sp>
    </p:spTree>
  </p:cSld>
  <p:clrMapOvr>
    <a:masterClrMapping/>
  </p:clrMapOvr>
</p:sld>
</file>

<file path=ppt/theme/theme1.xml><?xml version="1.0" encoding="utf-8"?>
<a:theme xmlns:a="http://schemas.openxmlformats.org/drawingml/2006/main" name="Фасети">
  <a:themeElements>
    <a:clrScheme name="Фасети">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Фасети">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Фасети">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61</TotalTime>
  <Words>1189</Words>
  <Application>Microsoft Office PowerPoint</Application>
  <PresentationFormat>Презентация на цял екран (4:3)</PresentationFormat>
  <Paragraphs>165</Paragraphs>
  <Slides>16</Slides>
  <Notes>0</Notes>
  <HiddenSlides>0</HiddenSlides>
  <MMClips>0</MMClips>
  <ScaleCrop>false</ScaleCrop>
  <HeadingPairs>
    <vt:vector size="6" baseType="variant">
      <vt:variant>
        <vt:lpstr>Използвани шрифтове</vt:lpstr>
      </vt:variant>
      <vt:variant>
        <vt:i4>6</vt:i4>
      </vt:variant>
      <vt:variant>
        <vt:lpstr>Тема</vt:lpstr>
      </vt:variant>
      <vt:variant>
        <vt:i4>1</vt:i4>
      </vt:variant>
      <vt:variant>
        <vt:lpstr>Заглавия на слайдовете</vt:lpstr>
      </vt:variant>
      <vt:variant>
        <vt:i4>16</vt:i4>
      </vt:variant>
    </vt:vector>
  </HeadingPairs>
  <TitlesOfParts>
    <vt:vector size="23" baseType="lpstr">
      <vt:lpstr>Arial</vt:lpstr>
      <vt:lpstr>Calibri</vt:lpstr>
      <vt:lpstr>Times New Roman</vt:lpstr>
      <vt:lpstr>Trebuchet MS</vt:lpstr>
      <vt:lpstr>Wingdings</vt:lpstr>
      <vt:lpstr>Wingdings 3</vt:lpstr>
      <vt:lpstr>Фасети</vt:lpstr>
      <vt:lpstr>Title Deglobalization in International Finance and Payments: A New Paradigm or a Phase in Globalization’s Evolution? and Authors</vt:lpstr>
      <vt:lpstr>Research Aim and Key Questions</vt:lpstr>
      <vt:lpstr>Methodological Framework</vt:lpstr>
      <vt:lpstr>Theoretical Context</vt:lpstr>
      <vt:lpstr>Methodological framework:</vt:lpstr>
      <vt:lpstr>Main indicators Coefficient of deglobalization</vt:lpstr>
      <vt:lpstr>Codes and weights of deglobalization indicators</vt:lpstr>
      <vt:lpstr>Indicator 1 – Cross-Border Capital Flows (CBC)</vt:lpstr>
      <vt:lpstr>Indicator 2 – Diversification of International Payments (IP)</vt:lpstr>
      <vt:lpstr>Indicators 3, 4 and 5</vt:lpstr>
      <vt:lpstr>Deglobalization Coefficient (CDG): Construction and Results </vt:lpstr>
      <vt:lpstr>Coefficient of deglobalization</vt:lpstr>
      <vt:lpstr>Discussion</vt:lpstr>
      <vt:lpstr>Conclusion and Implications</vt:lpstr>
      <vt:lpstr>Future Research Directions</vt:lpstr>
      <vt:lpstr>Thank you for your attention! </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and Authors</dc:title>
  <dc:subject/>
  <dc:creator/>
  <cp:keywords/>
  <dc:description>generated using python-pptx</dc:description>
  <cp:lastModifiedBy>mmoraliyska</cp:lastModifiedBy>
  <cp:revision>8</cp:revision>
  <dcterms:created xsi:type="dcterms:W3CDTF">2013-01-27T09:14:16Z</dcterms:created>
  <dcterms:modified xsi:type="dcterms:W3CDTF">2025-05-23T09:04:36Z</dcterms:modified>
  <cp:category/>
</cp:coreProperties>
</file>